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-48067" y="13325955"/>
            <a:ext cx="24480135" cy="3800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" name="Bryan Ostdiek"/>
          <p:cNvSpPr txBox="1"/>
          <p:nvPr/>
        </p:nvSpPr>
        <p:spPr>
          <a:xfrm>
            <a:off x="11166652" y="13281015"/>
            <a:ext cx="20506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2400"/>
            </a:lvl1pPr>
          </a:lstStyle>
          <a:p>
            <a:pPr/>
            <a:r>
              <a:t>Bryan Ostdiek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23858931" y="13281015"/>
            <a:ext cx="453238" cy="469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6492" y="-15377"/>
            <a:ext cx="24371016" cy="1270001"/>
          </a:xfrm>
          <a:prstGeom prst="rect">
            <a:avLst/>
          </a:prstGeom>
          <a:solidFill>
            <a:srgbClr val="185844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" name="UOSignature-107-4C.pdf" descr="UOSignature-107-4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17323" y="208350"/>
            <a:ext cx="3948217" cy="82254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/>
          <p:cNvSpPr/>
          <p:nvPr/>
        </p:nvSpPr>
        <p:spPr>
          <a:xfrm>
            <a:off x="-48067" y="13325955"/>
            <a:ext cx="24480134" cy="38002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58420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5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2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5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55.png"/><Relationship Id="rId12" Type="http://schemas.openxmlformats.org/officeDocument/2006/relationships/image" Target="../media/image2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6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57.png"/><Relationship Id="rId8" Type="http://schemas.openxmlformats.org/officeDocument/2006/relationships/image" Target="../media/image52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70.png"/><Relationship Id="rId5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github.com/bostdiek/IntroToMachineLearning" TargetMode="External"/><Relationship Id="rId4" Type="http://schemas.openxmlformats.org/officeDocument/2006/relationships/hyperlink" Target="https://www.coursera.org/learn/machine-learning/home/welcome" TargetMode="External"/><Relationship Id="rId5" Type="http://schemas.openxmlformats.org/officeDocument/2006/relationships/hyperlink" Target="https://www.coursera.org/learn/neural-networks-deep-learning/home/welcome" TargetMode="External"/><Relationship Id="rId6" Type="http://schemas.openxmlformats.org/officeDocument/2006/relationships/hyperlink" Target="http://scikit-learn.org/stable/#" TargetMode="External"/><Relationship Id="rId7" Type="http://schemas.openxmlformats.org/officeDocument/2006/relationships/hyperlink" Target="https://www.kaggle.com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5.png"/><Relationship Id="rId9" Type="http://schemas.openxmlformats.org/officeDocument/2006/relationships/image" Target="../media/image25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5.png"/><Relationship Id="rId5" Type="http://schemas.openxmlformats.org/officeDocument/2006/relationships/image" Target="../media/image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video" Target="../media/media3.mp4"/><Relationship Id="rId9" Type="http://schemas.microsoft.com/office/2007/relationships/media" Target="../media/media3.mp4"/><Relationship Id="rId10" Type="http://schemas.openxmlformats.org/officeDocument/2006/relationships/image" Target="../media/image48.png"/><Relationship Id="rId11" Type="http://schemas.openxmlformats.org/officeDocument/2006/relationships/image" Target="../media/image3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chine learning (particle) physics"/>
          <p:cNvSpPr txBox="1"/>
          <p:nvPr>
            <p:ph type="ctrTitle" idx="4294967295"/>
          </p:nvPr>
        </p:nvSpPr>
        <p:spPr>
          <a:xfrm>
            <a:off x="1778000" y="1394712"/>
            <a:ext cx="20828000" cy="1983059"/>
          </a:xfrm>
          <a:prstGeom prst="rect">
            <a:avLst/>
          </a:prstGeom>
        </p:spPr>
        <p:txBody>
          <a:bodyPr anchor="t"/>
          <a:lstStyle>
            <a:lvl1pPr defTabSz="759459">
              <a:defRPr sz="10304">
                <a:solidFill>
                  <a:srgbClr val="185844"/>
                </a:solidFill>
              </a:defRPr>
            </a:lvl1pPr>
          </a:lstStyle>
          <a:p>
            <a:pPr/>
            <a:r>
              <a:t>Machine learning (particle) physics</a:t>
            </a:r>
          </a:p>
        </p:txBody>
      </p:sp>
      <p:sp>
        <p:nvSpPr>
          <p:cNvPr id="33" name="Bryan Ostdiek"/>
          <p:cNvSpPr txBox="1"/>
          <p:nvPr>
            <p:ph type="subTitle" sz="quarter" idx="4294967295"/>
          </p:nvPr>
        </p:nvSpPr>
        <p:spPr>
          <a:xfrm>
            <a:off x="4700470" y="12461376"/>
            <a:ext cx="14983060" cy="863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Bryan Ostdiek</a:t>
            </a:r>
          </a:p>
        </p:txBody>
      </p:sp>
      <p:sp>
        <p:nvSpPr>
          <p:cNvPr id="34" name="Triangle"/>
          <p:cNvSpPr/>
          <p:nvPr/>
        </p:nvSpPr>
        <p:spPr>
          <a:xfrm rot="5400000">
            <a:off x="7423899" y="5375821"/>
            <a:ext cx="3000636" cy="3120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97979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" name="Triangle"/>
          <p:cNvSpPr/>
          <p:nvPr/>
        </p:nvSpPr>
        <p:spPr>
          <a:xfrm rot="16200000">
            <a:off x="14055492" y="5375821"/>
            <a:ext cx="3000636" cy="31201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97979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8901064" y="3885924"/>
            <a:ext cx="6807330" cy="6099905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" name="Multi-variate analyzer"/>
          <p:cNvSpPr txBox="1"/>
          <p:nvPr/>
        </p:nvSpPr>
        <p:spPr>
          <a:xfrm>
            <a:off x="10330621" y="6123077"/>
            <a:ext cx="394821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Multi-variate analyzer</a:t>
            </a:r>
          </a:p>
        </p:txBody>
      </p:sp>
      <p:sp>
        <p:nvSpPr>
          <p:cNvPr id="38" name="ACME"/>
          <p:cNvSpPr txBox="1"/>
          <p:nvPr/>
        </p:nvSpPr>
        <p:spPr>
          <a:xfrm>
            <a:off x="10330621" y="4742533"/>
            <a:ext cx="39482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E42C"/>
                </a:solidFill>
              </a:defRPr>
            </a:lvl1pPr>
          </a:lstStyle>
          <a:p>
            <a:pPr/>
            <a:r>
              <a:t>ACME</a:t>
            </a:r>
          </a:p>
        </p:txBody>
      </p:sp>
      <p:grpSp>
        <p:nvGrpSpPr>
          <p:cNvPr id="41" name="Group"/>
          <p:cNvGrpSpPr/>
          <p:nvPr/>
        </p:nvGrpSpPr>
        <p:grpSpPr>
          <a:xfrm>
            <a:off x="870313" y="4287867"/>
            <a:ext cx="4748002" cy="6078386"/>
            <a:chOff x="0" y="0"/>
            <a:chExt cx="4748000" cy="6078384"/>
          </a:xfrm>
        </p:grpSpPr>
        <p:sp>
          <p:nvSpPr>
            <p:cNvPr id="39" name="Rectangle"/>
            <p:cNvSpPr/>
            <p:nvPr/>
          </p:nvSpPr>
          <p:spPr>
            <a:xfrm>
              <a:off x="0" y="0"/>
              <a:ext cx="4748001" cy="6078385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 w="1905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" name="Data"/>
            <p:cNvSpPr txBox="1"/>
            <p:nvPr/>
          </p:nvSpPr>
          <p:spPr>
            <a:xfrm>
              <a:off x="1491040" y="2190319"/>
              <a:ext cx="1765921" cy="1016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18584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sp>
        <p:nvSpPr>
          <p:cNvPr id="42" name="Arrow"/>
          <p:cNvSpPr/>
          <p:nvPr/>
        </p:nvSpPr>
        <p:spPr>
          <a:xfrm>
            <a:off x="5936260" y="64786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3" name="Arrow"/>
          <p:cNvSpPr/>
          <p:nvPr/>
        </p:nvSpPr>
        <p:spPr>
          <a:xfrm>
            <a:off x="17237940" y="64786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46" name="Group"/>
          <p:cNvGrpSpPr/>
          <p:nvPr/>
        </p:nvGrpSpPr>
        <p:grpSpPr>
          <a:xfrm>
            <a:off x="17909053" y="3106166"/>
            <a:ext cx="5960775" cy="6787132"/>
            <a:chOff x="153377" y="0"/>
            <a:chExt cx="5960774" cy="6787130"/>
          </a:xfrm>
        </p:grpSpPr>
        <p:sp>
          <p:nvSpPr>
            <p:cNvPr id="44" name="Star"/>
            <p:cNvSpPr/>
            <p:nvPr/>
          </p:nvSpPr>
          <p:spPr>
            <a:xfrm>
              <a:off x="153377" y="0"/>
              <a:ext cx="5960775" cy="6787131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185844">
                <a:alpha val="25355"/>
              </a:srgbClr>
            </a:solidFill>
            <a:ln w="63500" cap="flat">
              <a:solidFill>
                <a:srgbClr val="FFE42C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" name="Results"/>
            <p:cNvSpPr txBox="1"/>
            <p:nvPr/>
          </p:nvSpPr>
          <p:spPr>
            <a:xfrm>
              <a:off x="1730095" y="2947428"/>
              <a:ext cx="2408115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18584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Results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Logic_or_before.pdf" descr="Logic_or_befor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1037" y="1922785"/>
            <a:ext cx="7666770" cy="7648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Logic_or_after.pdf" descr="Logic_or_aft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1037" y="1922785"/>
            <a:ext cx="7666771" cy="7648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Rectangle" descr="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6878" y="2205647"/>
            <a:ext cx="9042535" cy="631575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37" name="Rectangle"/>
          <p:cNvSpPr/>
          <p:nvPr/>
        </p:nvSpPr>
        <p:spPr>
          <a:xfrm>
            <a:off x="8373951" y="2528748"/>
            <a:ext cx="3208390" cy="5042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Neural Networks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240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267" name="Group"/>
          <p:cNvGrpSpPr/>
          <p:nvPr/>
        </p:nvGrpSpPr>
        <p:grpSpPr>
          <a:xfrm>
            <a:off x="1127917" y="3165404"/>
            <a:ext cx="3923258" cy="3910057"/>
            <a:chOff x="0" y="0"/>
            <a:chExt cx="3923256" cy="3910055"/>
          </a:xfrm>
        </p:grpSpPr>
        <p:grpSp>
          <p:nvGrpSpPr>
            <p:cNvPr id="256" name="Group"/>
            <p:cNvGrpSpPr/>
            <p:nvPr/>
          </p:nvGrpSpPr>
          <p:grpSpPr>
            <a:xfrm>
              <a:off x="0" y="0"/>
              <a:ext cx="1020463" cy="3910056"/>
              <a:chOff x="0" y="0"/>
              <a:chExt cx="1020462" cy="3910055"/>
            </a:xfrm>
          </p:grpSpPr>
          <p:grpSp>
            <p:nvGrpSpPr>
              <p:cNvPr id="250" name="Group"/>
              <p:cNvGrpSpPr/>
              <p:nvPr/>
            </p:nvGrpSpPr>
            <p:grpSpPr>
              <a:xfrm>
                <a:off x="0" y="1304073"/>
                <a:ext cx="1020463" cy="2605983"/>
                <a:chOff x="0" y="0"/>
                <a:chExt cx="1020462" cy="2605982"/>
              </a:xfrm>
            </p:grpSpPr>
            <p:sp>
              <p:nvSpPr>
                <p:cNvPr id="242" name="Rectangle"/>
                <p:cNvSpPr/>
                <p:nvPr/>
              </p:nvSpPr>
              <p:spPr>
                <a:xfrm>
                  <a:off x="0" y="0"/>
                  <a:ext cx="1020463" cy="2605983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249" name="Group"/>
                <p:cNvGrpSpPr/>
                <p:nvPr/>
              </p:nvGrpSpPr>
              <p:grpSpPr>
                <a:xfrm>
                  <a:off x="125667" y="246019"/>
                  <a:ext cx="769129" cy="2113944"/>
                  <a:chOff x="0" y="0"/>
                  <a:chExt cx="769127" cy="2113943"/>
                </a:xfrm>
              </p:grpSpPr>
              <p:grpSp>
                <p:nvGrpSpPr>
                  <p:cNvPr id="245" name="Group"/>
                  <p:cNvGrpSpPr/>
                  <p:nvPr/>
                </p:nvGrpSpPr>
                <p:grpSpPr>
                  <a:xfrm>
                    <a:off x="0" y="1344816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243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244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8663" y="244863"/>
                      <a:ext cx="4318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grpSp>
                <p:nvGrpSpPr>
                  <p:cNvPr id="248" name="Group"/>
                  <p:cNvGrpSpPr/>
                  <p:nvPr/>
                </p:nvGrpSpPr>
                <p:grpSpPr>
                  <a:xfrm>
                    <a:off x="0" y="0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246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247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/>
                    </a:blip>
                    <a:srcRect l="0" t="0" r="0" b="0"/>
                    <a:stretch>
                      <a:fillRect/>
                    </a:stretch>
                  </p:blipFill>
                  <p:spPr>
                    <a:xfrm>
                      <a:off x="175013" y="244863"/>
                      <a:ext cx="4191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grpSp>
            <p:nvGrpSpPr>
              <p:cNvPr id="255" name="Group"/>
              <p:cNvGrpSpPr/>
              <p:nvPr/>
            </p:nvGrpSpPr>
            <p:grpSpPr>
              <a:xfrm>
                <a:off x="0" y="0"/>
                <a:ext cx="1020463" cy="1053605"/>
                <a:chOff x="0" y="0"/>
                <a:chExt cx="1020462" cy="1053604"/>
              </a:xfrm>
            </p:grpSpPr>
            <p:sp>
              <p:nvSpPr>
                <p:cNvPr id="251" name="Rectangle"/>
                <p:cNvSpPr/>
                <p:nvPr/>
              </p:nvSpPr>
              <p:spPr>
                <a:xfrm>
                  <a:off x="0" y="0"/>
                  <a:ext cx="1020463" cy="1053605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254" name="Group"/>
                <p:cNvGrpSpPr/>
                <p:nvPr/>
              </p:nvGrpSpPr>
              <p:grpSpPr>
                <a:xfrm>
                  <a:off x="125667" y="142238"/>
                  <a:ext cx="769129" cy="769128"/>
                  <a:chOff x="0" y="0"/>
                  <a:chExt cx="769127" cy="769127"/>
                </a:xfrm>
              </p:grpSpPr>
              <p:sp>
                <p:nvSpPr>
                  <p:cNvPr id="252" name="Group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253" name="Image" descr="Image"/>
                  <p:cNvPicPr>
                    <a:picLocks noChangeAspect="1"/>
                  </p:cNvPicPr>
                  <p:nvPr/>
                </p:nvPicPr>
                <p:blipFill>
                  <a:blip r:embed="rId8">
                    <a:extLst/>
                  </a:blip>
                  <a:stretch>
                    <a:fillRect/>
                  </a:stretch>
                </p:blipFill>
                <p:spPr>
                  <a:xfrm>
                    <a:off x="308364" y="225813"/>
                    <a:ext cx="152401" cy="3175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pic>
          <p:nvPicPr>
            <p:cNvPr id="257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92297" t="0" r="0" b="0"/>
            <a:stretch>
              <a:fillRect/>
            </a:stretch>
          </p:blipFill>
          <p:spPr>
            <a:xfrm>
              <a:off x="1433251" y="2775090"/>
              <a:ext cx="561483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36083" t="0" r="55190" b="0"/>
            <a:stretch>
              <a:fillRect/>
            </a:stretch>
          </p:blipFill>
          <p:spPr>
            <a:xfrm>
              <a:off x="1395945" y="269450"/>
              <a:ext cx="63610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63807" t="0" r="27509" b="0"/>
            <a:stretch>
              <a:fillRect/>
            </a:stretch>
          </p:blipFill>
          <p:spPr>
            <a:xfrm>
              <a:off x="1397532" y="1245614"/>
              <a:ext cx="63295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3" name="Group"/>
            <p:cNvGrpSpPr/>
            <p:nvPr/>
          </p:nvGrpSpPr>
          <p:grpSpPr>
            <a:xfrm>
              <a:off x="2902794" y="1390121"/>
              <a:ext cx="1020463" cy="1053605"/>
              <a:chOff x="0" y="0"/>
              <a:chExt cx="1020462" cy="1053604"/>
            </a:xfrm>
          </p:grpSpPr>
          <p:sp>
            <p:nvSpPr>
              <p:cNvPr id="260" name="Rectangle"/>
              <p:cNvSpPr/>
              <p:nvPr/>
            </p:nvSpPr>
            <p:spPr>
              <a:xfrm>
                <a:off x="0" y="0"/>
                <a:ext cx="1020463" cy="1053605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Group"/>
              <p:cNvSpPr/>
              <p:nvPr/>
            </p:nvSpPr>
            <p:spPr>
              <a:xfrm>
                <a:off x="125668" y="159524"/>
                <a:ext cx="769128" cy="769128"/>
              </a:xfrm>
              <a:prstGeom prst="ellipse">
                <a:avLst/>
              </a:prstGeom>
              <a:solidFill>
                <a:srgbClr val="FFE4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262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94730" b="0"/>
              <a:stretch>
                <a:fillRect/>
              </a:stretch>
            </p:blipFill>
            <p:spPr>
              <a:xfrm>
                <a:off x="318143" y="159524"/>
                <a:ext cx="384166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4" name="Line"/>
            <p:cNvSpPr/>
            <p:nvPr/>
          </p:nvSpPr>
          <p:spPr>
            <a:xfrm flipV="1">
              <a:off x="1021779" y="1930503"/>
              <a:ext cx="1880323" cy="1304364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5" name="Line"/>
            <p:cNvSpPr/>
            <p:nvPr/>
          </p:nvSpPr>
          <p:spPr>
            <a:xfrm>
              <a:off x="1016024" y="1923591"/>
              <a:ext cx="1872337" cy="9071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66" name="Line"/>
            <p:cNvSpPr/>
            <p:nvPr/>
          </p:nvSpPr>
          <p:spPr>
            <a:xfrm>
              <a:off x="1025772" y="499289"/>
              <a:ext cx="1885772" cy="1464069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68" name="x1    x2    y"/>
          <p:cNvSpPr txBox="1"/>
          <p:nvPr/>
        </p:nvSpPr>
        <p:spPr>
          <a:xfrm>
            <a:off x="8620939" y="3342792"/>
            <a:ext cx="27144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85844"/>
                </a:solidFill>
              </a:defRPr>
            </a:pPr>
            <a:r>
              <a:t>x</a:t>
            </a:r>
            <a:r>
              <a:rPr baseline="-5999"/>
              <a:t>1    </a:t>
            </a:r>
            <a:r>
              <a:t>x</a:t>
            </a:r>
            <a:r>
              <a:rPr baseline="-5999"/>
              <a:t>2</a:t>
            </a:r>
            <a:r>
              <a:t>    y</a:t>
            </a:r>
          </a:p>
        </p:txBody>
      </p:sp>
      <p:sp>
        <p:nvSpPr>
          <p:cNvPr id="269" name="OR"/>
          <p:cNvSpPr txBox="1"/>
          <p:nvPr/>
        </p:nvSpPr>
        <p:spPr>
          <a:xfrm>
            <a:off x="9462208" y="2547155"/>
            <a:ext cx="10318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270" name="0"/>
          <p:cNvSpPr txBox="1"/>
          <p:nvPr/>
        </p:nvSpPr>
        <p:spPr>
          <a:xfrm>
            <a:off x="8638615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1" name="0"/>
          <p:cNvSpPr txBox="1"/>
          <p:nvPr/>
        </p:nvSpPr>
        <p:spPr>
          <a:xfrm>
            <a:off x="8638615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2" name="0"/>
          <p:cNvSpPr txBox="1"/>
          <p:nvPr/>
        </p:nvSpPr>
        <p:spPr>
          <a:xfrm>
            <a:off x="9744465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3" name="0"/>
          <p:cNvSpPr txBox="1"/>
          <p:nvPr/>
        </p:nvSpPr>
        <p:spPr>
          <a:xfrm>
            <a:off x="10850316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74" name="1"/>
          <p:cNvSpPr txBox="1"/>
          <p:nvPr/>
        </p:nvSpPr>
        <p:spPr>
          <a:xfrm>
            <a:off x="9744465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5" name="1"/>
          <p:cNvSpPr txBox="1"/>
          <p:nvPr/>
        </p:nvSpPr>
        <p:spPr>
          <a:xfrm>
            <a:off x="10850316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6" name="1"/>
          <p:cNvSpPr txBox="1"/>
          <p:nvPr/>
        </p:nvSpPr>
        <p:spPr>
          <a:xfrm>
            <a:off x="8638615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7" name="1"/>
          <p:cNvSpPr txBox="1"/>
          <p:nvPr/>
        </p:nvSpPr>
        <p:spPr>
          <a:xfrm>
            <a:off x="10850316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8" name="1"/>
          <p:cNvSpPr txBox="1"/>
          <p:nvPr/>
        </p:nvSpPr>
        <p:spPr>
          <a:xfrm>
            <a:off x="10850316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9" name="0"/>
          <p:cNvSpPr txBox="1"/>
          <p:nvPr/>
        </p:nvSpPr>
        <p:spPr>
          <a:xfrm>
            <a:off x="9744465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80" name="1"/>
          <p:cNvSpPr txBox="1"/>
          <p:nvPr/>
        </p:nvSpPr>
        <p:spPr>
          <a:xfrm>
            <a:off x="9744465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81" name="1"/>
          <p:cNvSpPr txBox="1"/>
          <p:nvPr/>
        </p:nvSpPr>
        <p:spPr>
          <a:xfrm>
            <a:off x="8638615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25034" y="10962509"/>
            <a:ext cx="11133836" cy="76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18198759" y="5224809"/>
            <a:ext cx="1897653" cy="457905"/>
          </a:xfrm>
          <a:prstGeom prst="rect">
            <a:avLst/>
          </a:prstGeom>
        </p:spPr>
      </p:pic>
      <p:pic>
        <p:nvPicPr>
          <p:cNvPr id="285" name="Sigmoid.pdf" descr="Sigmoid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8780" y="8548401"/>
            <a:ext cx="4441532" cy="4402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2"/>
      <p:bldP build="whole" bldLvl="1" animBg="1" rev="0" advAuto="0" spid="235" grpId="1"/>
      <p:bldP build="whole" bldLvl="1" animBg="1" rev="0" advAuto="0" spid="282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Logic_and_before.pdf" descr="Logic_and_befor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1800" y="1936420"/>
            <a:ext cx="7666772" cy="7648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Logic_and_after.pdf" descr="Logic_and_afte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1800" y="1936420"/>
            <a:ext cx="7666772" cy="764838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0" name="Neural Networks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29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318" name="Group"/>
          <p:cNvGrpSpPr/>
          <p:nvPr/>
        </p:nvGrpSpPr>
        <p:grpSpPr>
          <a:xfrm>
            <a:off x="1127917" y="3165404"/>
            <a:ext cx="3923258" cy="3910057"/>
            <a:chOff x="0" y="0"/>
            <a:chExt cx="3923256" cy="3910055"/>
          </a:xfrm>
        </p:grpSpPr>
        <p:grpSp>
          <p:nvGrpSpPr>
            <p:cNvPr id="307" name="Group"/>
            <p:cNvGrpSpPr/>
            <p:nvPr/>
          </p:nvGrpSpPr>
          <p:grpSpPr>
            <a:xfrm>
              <a:off x="0" y="0"/>
              <a:ext cx="1020463" cy="3910056"/>
              <a:chOff x="0" y="0"/>
              <a:chExt cx="1020462" cy="3910055"/>
            </a:xfrm>
          </p:grpSpPr>
          <p:grpSp>
            <p:nvGrpSpPr>
              <p:cNvPr id="301" name="Group"/>
              <p:cNvGrpSpPr/>
              <p:nvPr/>
            </p:nvGrpSpPr>
            <p:grpSpPr>
              <a:xfrm>
                <a:off x="0" y="1304073"/>
                <a:ext cx="1020463" cy="2605983"/>
                <a:chOff x="0" y="0"/>
                <a:chExt cx="1020462" cy="2605982"/>
              </a:xfrm>
            </p:grpSpPr>
            <p:sp>
              <p:nvSpPr>
                <p:cNvPr id="293" name="Rectangle"/>
                <p:cNvSpPr/>
                <p:nvPr/>
              </p:nvSpPr>
              <p:spPr>
                <a:xfrm>
                  <a:off x="0" y="0"/>
                  <a:ext cx="1020463" cy="2605983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300" name="Group"/>
                <p:cNvGrpSpPr/>
                <p:nvPr/>
              </p:nvGrpSpPr>
              <p:grpSpPr>
                <a:xfrm>
                  <a:off x="125667" y="246019"/>
                  <a:ext cx="769129" cy="2113944"/>
                  <a:chOff x="0" y="0"/>
                  <a:chExt cx="769127" cy="2113943"/>
                </a:xfrm>
              </p:grpSpPr>
              <p:grpSp>
                <p:nvGrpSpPr>
                  <p:cNvPr id="296" name="Group"/>
                  <p:cNvGrpSpPr/>
                  <p:nvPr/>
                </p:nvGrpSpPr>
                <p:grpSpPr>
                  <a:xfrm>
                    <a:off x="0" y="1344816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294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295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8663" y="244863"/>
                      <a:ext cx="4318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grpSp>
                <p:nvGrpSpPr>
                  <p:cNvPr id="299" name="Group"/>
                  <p:cNvGrpSpPr/>
                  <p:nvPr/>
                </p:nvGrpSpPr>
                <p:grpSpPr>
                  <a:xfrm>
                    <a:off x="0" y="0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297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298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rcRect l="0" t="0" r="0" b="0"/>
                    <a:stretch>
                      <a:fillRect/>
                    </a:stretch>
                  </p:blipFill>
                  <p:spPr>
                    <a:xfrm>
                      <a:off x="175013" y="244863"/>
                      <a:ext cx="4191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grpSp>
            <p:nvGrpSpPr>
              <p:cNvPr id="306" name="Group"/>
              <p:cNvGrpSpPr/>
              <p:nvPr/>
            </p:nvGrpSpPr>
            <p:grpSpPr>
              <a:xfrm>
                <a:off x="0" y="0"/>
                <a:ext cx="1020463" cy="1053605"/>
                <a:chOff x="0" y="0"/>
                <a:chExt cx="1020462" cy="1053604"/>
              </a:xfrm>
            </p:grpSpPr>
            <p:sp>
              <p:nvSpPr>
                <p:cNvPr id="302" name="Rectangle"/>
                <p:cNvSpPr/>
                <p:nvPr/>
              </p:nvSpPr>
              <p:spPr>
                <a:xfrm>
                  <a:off x="0" y="0"/>
                  <a:ext cx="1020463" cy="1053605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305" name="Group"/>
                <p:cNvGrpSpPr/>
                <p:nvPr/>
              </p:nvGrpSpPr>
              <p:grpSpPr>
                <a:xfrm>
                  <a:off x="125667" y="142238"/>
                  <a:ext cx="769129" cy="769128"/>
                  <a:chOff x="0" y="0"/>
                  <a:chExt cx="769127" cy="769127"/>
                </a:xfrm>
              </p:grpSpPr>
              <p:sp>
                <p:nvSpPr>
                  <p:cNvPr id="303" name="Group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304" name="Image" descr="Image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tretch>
                    <a:fillRect/>
                  </a:stretch>
                </p:blipFill>
                <p:spPr>
                  <a:xfrm>
                    <a:off x="308364" y="225813"/>
                    <a:ext cx="152401" cy="3175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92297" t="0" r="0" b="0"/>
            <a:stretch>
              <a:fillRect/>
            </a:stretch>
          </p:blipFill>
          <p:spPr>
            <a:xfrm>
              <a:off x="1433251" y="2775090"/>
              <a:ext cx="561483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6083" t="0" r="55190" b="0"/>
            <a:stretch>
              <a:fillRect/>
            </a:stretch>
          </p:blipFill>
          <p:spPr>
            <a:xfrm>
              <a:off x="1395945" y="269450"/>
              <a:ext cx="63610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63807" t="0" r="27509" b="0"/>
            <a:stretch>
              <a:fillRect/>
            </a:stretch>
          </p:blipFill>
          <p:spPr>
            <a:xfrm>
              <a:off x="1397532" y="1245614"/>
              <a:ext cx="63295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14" name="Group"/>
            <p:cNvGrpSpPr/>
            <p:nvPr/>
          </p:nvGrpSpPr>
          <p:grpSpPr>
            <a:xfrm>
              <a:off x="2902794" y="1390121"/>
              <a:ext cx="1020463" cy="1053605"/>
              <a:chOff x="0" y="0"/>
              <a:chExt cx="1020462" cy="1053604"/>
            </a:xfrm>
          </p:grpSpPr>
          <p:sp>
            <p:nvSpPr>
              <p:cNvPr id="311" name="Rectangle"/>
              <p:cNvSpPr/>
              <p:nvPr/>
            </p:nvSpPr>
            <p:spPr>
              <a:xfrm>
                <a:off x="0" y="0"/>
                <a:ext cx="1020463" cy="1053605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2" name="Group"/>
              <p:cNvSpPr/>
              <p:nvPr/>
            </p:nvSpPr>
            <p:spPr>
              <a:xfrm>
                <a:off x="125668" y="159524"/>
                <a:ext cx="769128" cy="769128"/>
              </a:xfrm>
              <a:prstGeom prst="ellipse">
                <a:avLst/>
              </a:prstGeom>
              <a:solidFill>
                <a:srgbClr val="FFE4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13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94730" b="0"/>
              <a:stretch>
                <a:fillRect/>
              </a:stretch>
            </p:blipFill>
            <p:spPr>
              <a:xfrm>
                <a:off x="318143" y="159524"/>
                <a:ext cx="384166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15" name="Line"/>
            <p:cNvSpPr/>
            <p:nvPr/>
          </p:nvSpPr>
          <p:spPr>
            <a:xfrm flipV="1">
              <a:off x="1021779" y="1930503"/>
              <a:ext cx="1880323" cy="1304364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6" name="Line"/>
            <p:cNvSpPr/>
            <p:nvPr/>
          </p:nvSpPr>
          <p:spPr>
            <a:xfrm>
              <a:off x="1016024" y="1923591"/>
              <a:ext cx="1872337" cy="9071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7" name="Line"/>
            <p:cNvSpPr/>
            <p:nvPr/>
          </p:nvSpPr>
          <p:spPr>
            <a:xfrm>
              <a:off x="1025772" y="499289"/>
              <a:ext cx="1885772" cy="1464069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pic>
        <p:nvPicPr>
          <p:cNvPr id="319" name="Rectangle" descr="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841618" y="2205647"/>
            <a:ext cx="9042534" cy="631575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20" name="Rectangle"/>
          <p:cNvSpPr/>
          <p:nvPr/>
        </p:nvSpPr>
        <p:spPr>
          <a:xfrm>
            <a:off x="17758689" y="2450336"/>
            <a:ext cx="3208390" cy="5042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1" name="x1    x2    y"/>
          <p:cNvSpPr txBox="1"/>
          <p:nvPr/>
        </p:nvSpPr>
        <p:spPr>
          <a:xfrm>
            <a:off x="18005678" y="3267357"/>
            <a:ext cx="27144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85844"/>
                </a:solidFill>
              </a:defRPr>
            </a:pPr>
            <a:r>
              <a:t>x</a:t>
            </a:r>
            <a:r>
              <a:rPr baseline="-5999"/>
              <a:t>1    </a:t>
            </a:r>
            <a:r>
              <a:t>x</a:t>
            </a:r>
            <a:r>
              <a:rPr baseline="-5999"/>
              <a:t>2</a:t>
            </a:r>
            <a:r>
              <a:t>    y</a:t>
            </a:r>
          </a:p>
        </p:txBody>
      </p:sp>
      <p:sp>
        <p:nvSpPr>
          <p:cNvPr id="322" name="AND"/>
          <p:cNvSpPr txBox="1"/>
          <p:nvPr/>
        </p:nvSpPr>
        <p:spPr>
          <a:xfrm>
            <a:off x="18635492" y="2299738"/>
            <a:ext cx="1454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AND</a:t>
            </a:r>
          </a:p>
        </p:txBody>
      </p:sp>
      <p:sp>
        <p:nvSpPr>
          <p:cNvPr id="323" name="0"/>
          <p:cNvSpPr txBox="1"/>
          <p:nvPr/>
        </p:nvSpPr>
        <p:spPr>
          <a:xfrm>
            <a:off x="18023354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4" name="0"/>
          <p:cNvSpPr txBox="1"/>
          <p:nvPr/>
        </p:nvSpPr>
        <p:spPr>
          <a:xfrm>
            <a:off x="18023354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5" name="0"/>
          <p:cNvSpPr txBox="1"/>
          <p:nvPr/>
        </p:nvSpPr>
        <p:spPr>
          <a:xfrm>
            <a:off x="19129204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6" name="0"/>
          <p:cNvSpPr txBox="1"/>
          <p:nvPr/>
        </p:nvSpPr>
        <p:spPr>
          <a:xfrm>
            <a:off x="20235055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27" name="1"/>
          <p:cNvSpPr txBox="1"/>
          <p:nvPr/>
        </p:nvSpPr>
        <p:spPr>
          <a:xfrm>
            <a:off x="19129204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8" name="1"/>
          <p:cNvSpPr txBox="1"/>
          <p:nvPr/>
        </p:nvSpPr>
        <p:spPr>
          <a:xfrm>
            <a:off x="18023354" y="5674770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9" name="1"/>
          <p:cNvSpPr txBox="1"/>
          <p:nvPr/>
        </p:nvSpPr>
        <p:spPr>
          <a:xfrm>
            <a:off x="20235055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0" name="0"/>
          <p:cNvSpPr txBox="1"/>
          <p:nvPr/>
        </p:nvSpPr>
        <p:spPr>
          <a:xfrm>
            <a:off x="19129204" y="5674770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1" name="1"/>
          <p:cNvSpPr txBox="1"/>
          <p:nvPr/>
        </p:nvSpPr>
        <p:spPr>
          <a:xfrm>
            <a:off x="19129204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2" name="1"/>
          <p:cNvSpPr txBox="1"/>
          <p:nvPr/>
        </p:nvSpPr>
        <p:spPr>
          <a:xfrm>
            <a:off x="18023354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3" name="0"/>
          <p:cNvSpPr txBox="1"/>
          <p:nvPr/>
        </p:nvSpPr>
        <p:spPr>
          <a:xfrm>
            <a:off x="20235055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34" name="0"/>
          <p:cNvSpPr txBox="1"/>
          <p:nvPr/>
        </p:nvSpPr>
        <p:spPr>
          <a:xfrm>
            <a:off x="20235055" y="56731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33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23050" y="11072512"/>
            <a:ext cx="11137900" cy="765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900000">
            <a:off x="10721257" y="3572803"/>
            <a:ext cx="1897652" cy="457904"/>
          </a:xfrm>
          <a:prstGeom prst="rect">
            <a:avLst/>
          </a:prstGeom>
        </p:spPr>
      </p:pic>
      <p:pic>
        <p:nvPicPr>
          <p:cNvPr id="338" name="Sigmoid.pdf" descr="Sigmoid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68780" y="8548401"/>
            <a:ext cx="4441532" cy="4402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3"/>
      <p:bldP build="whole" bldLvl="1" animBg="1" rev="0" advAuto="0" spid="288" grpId="2"/>
      <p:bldP build="whole" bldLvl="1" animBg="1" rev="0" advAuto="0" spid="3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Neural Networks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34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369" name="Group"/>
          <p:cNvGrpSpPr/>
          <p:nvPr/>
        </p:nvGrpSpPr>
        <p:grpSpPr>
          <a:xfrm>
            <a:off x="1127917" y="3165404"/>
            <a:ext cx="3923258" cy="3910057"/>
            <a:chOff x="0" y="0"/>
            <a:chExt cx="3923256" cy="3910055"/>
          </a:xfrm>
        </p:grpSpPr>
        <p:grpSp>
          <p:nvGrpSpPr>
            <p:cNvPr id="358" name="Group"/>
            <p:cNvGrpSpPr/>
            <p:nvPr/>
          </p:nvGrpSpPr>
          <p:grpSpPr>
            <a:xfrm>
              <a:off x="0" y="0"/>
              <a:ext cx="1020463" cy="3910056"/>
              <a:chOff x="0" y="0"/>
              <a:chExt cx="1020462" cy="3910055"/>
            </a:xfrm>
          </p:grpSpPr>
          <p:grpSp>
            <p:nvGrpSpPr>
              <p:cNvPr id="352" name="Group"/>
              <p:cNvGrpSpPr/>
              <p:nvPr/>
            </p:nvGrpSpPr>
            <p:grpSpPr>
              <a:xfrm>
                <a:off x="0" y="1304073"/>
                <a:ext cx="1020463" cy="2605983"/>
                <a:chOff x="0" y="0"/>
                <a:chExt cx="1020462" cy="2605982"/>
              </a:xfrm>
            </p:grpSpPr>
            <p:sp>
              <p:nvSpPr>
                <p:cNvPr id="344" name="Rectangle"/>
                <p:cNvSpPr/>
                <p:nvPr/>
              </p:nvSpPr>
              <p:spPr>
                <a:xfrm>
                  <a:off x="0" y="0"/>
                  <a:ext cx="1020463" cy="2605983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351" name="Group"/>
                <p:cNvGrpSpPr/>
                <p:nvPr/>
              </p:nvGrpSpPr>
              <p:grpSpPr>
                <a:xfrm>
                  <a:off x="125667" y="246019"/>
                  <a:ext cx="769129" cy="2113944"/>
                  <a:chOff x="0" y="0"/>
                  <a:chExt cx="769127" cy="2113943"/>
                </a:xfrm>
              </p:grpSpPr>
              <p:grpSp>
                <p:nvGrpSpPr>
                  <p:cNvPr id="347" name="Group"/>
                  <p:cNvGrpSpPr/>
                  <p:nvPr/>
                </p:nvGrpSpPr>
                <p:grpSpPr>
                  <a:xfrm>
                    <a:off x="0" y="1344816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345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346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68663" y="244863"/>
                      <a:ext cx="4318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grpSp>
                <p:nvGrpSpPr>
                  <p:cNvPr id="350" name="Group"/>
                  <p:cNvGrpSpPr/>
                  <p:nvPr/>
                </p:nvGrpSpPr>
                <p:grpSpPr>
                  <a:xfrm>
                    <a:off x="0" y="0"/>
                    <a:ext cx="769128" cy="769128"/>
                    <a:chOff x="0" y="0"/>
                    <a:chExt cx="769127" cy="769127"/>
                  </a:xfrm>
                </p:grpSpPr>
                <p:sp>
                  <p:nvSpPr>
                    <p:cNvPr id="348" name="Circle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349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rcRect l="0" t="0" r="0" b="0"/>
                    <a:stretch>
                      <a:fillRect/>
                    </a:stretch>
                  </p:blipFill>
                  <p:spPr>
                    <a:xfrm>
                      <a:off x="175013" y="244863"/>
                      <a:ext cx="419101" cy="2794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grpSp>
            <p:nvGrpSpPr>
              <p:cNvPr id="357" name="Group"/>
              <p:cNvGrpSpPr/>
              <p:nvPr/>
            </p:nvGrpSpPr>
            <p:grpSpPr>
              <a:xfrm>
                <a:off x="0" y="0"/>
                <a:ext cx="1020463" cy="1053605"/>
                <a:chOff x="0" y="0"/>
                <a:chExt cx="1020462" cy="1053604"/>
              </a:xfrm>
            </p:grpSpPr>
            <p:sp>
              <p:nvSpPr>
                <p:cNvPr id="353" name="Rectangle"/>
                <p:cNvSpPr/>
                <p:nvPr/>
              </p:nvSpPr>
              <p:spPr>
                <a:xfrm>
                  <a:off x="0" y="0"/>
                  <a:ext cx="1020463" cy="1053605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grpSp>
              <p:nvGrpSpPr>
                <p:cNvPr id="356" name="Group"/>
                <p:cNvGrpSpPr/>
                <p:nvPr/>
              </p:nvGrpSpPr>
              <p:grpSpPr>
                <a:xfrm>
                  <a:off x="125667" y="142238"/>
                  <a:ext cx="769129" cy="769128"/>
                  <a:chOff x="0" y="0"/>
                  <a:chExt cx="769127" cy="769127"/>
                </a:xfrm>
              </p:grpSpPr>
              <p:sp>
                <p:nvSpPr>
                  <p:cNvPr id="354" name="Group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355" name="Image" descr="Image"/>
                  <p:cNvPicPr>
                    <a:picLocks noChangeAspect="1"/>
                  </p:cNvPicPr>
                  <p:nvPr/>
                </p:nvPicPr>
                <p:blipFill>
                  <a:blip r:embed="rId5">
                    <a:extLst/>
                  </a:blip>
                  <a:stretch>
                    <a:fillRect/>
                  </a:stretch>
                </p:blipFill>
                <p:spPr>
                  <a:xfrm>
                    <a:off x="308364" y="225813"/>
                    <a:ext cx="152401" cy="3175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pic>
          <p:nvPicPr>
            <p:cNvPr id="35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92297" t="0" r="0" b="0"/>
            <a:stretch>
              <a:fillRect/>
            </a:stretch>
          </p:blipFill>
          <p:spPr>
            <a:xfrm>
              <a:off x="1433251" y="2775090"/>
              <a:ext cx="561483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6083" t="0" r="55190" b="0"/>
            <a:stretch>
              <a:fillRect/>
            </a:stretch>
          </p:blipFill>
          <p:spPr>
            <a:xfrm>
              <a:off x="1395945" y="269450"/>
              <a:ext cx="63610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63807" t="0" r="27509" b="0"/>
            <a:stretch>
              <a:fillRect/>
            </a:stretch>
          </p:blipFill>
          <p:spPr>
            <a:xfrm>
              <a:off x="1397532" y="1245614"/>
              <a:ext cx="63295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5" name="Group"/>
            <p:cNvGrpSpPr/>
            <p:nvPr/>
          </p:nvGrpSpPr>
          <p:grpSpPr>
            <a:xfrm>
              <a:off x="2902794" y="1390121"/>
              <a:ext cx="1020463" cy="1053605"/>
              <a:chOff x="0" y="0"/>
              <a:chExt cx="1020462" cy="1053604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1020463" cy="1053605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3" name="Group"/>
              <p:cNvSpPr/>
              <p:nvPr/>
            </p:nvSpPr>
            <p:spPr>
              <a:xfrm>
                <a:off x="125668" y="159524"/>
                <a:ext cx="769128" cy="769128"/>
              </a:xfrm>
              <a:prstGeom prst="ellipse">
                <a:avLst/>
              </a:prstGeom>
              <a:solidFill>
                <a:srgbClr val="FFE4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64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94730" b="0"/>
              <a:stretch>
                <a:fillRect/>
              </a:stretch>
            </p:blipFill>
            <p:spPr>
              <a:xfrm>
                <a:off x="318143" y="159524"/>
                <a:ext cx="384166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66" name="Line"/>
            <p:cNvSpPr/>
            <p:nvPr/>
          </p:nvSpPr>
          <p:spPr>
            <a:xfrm flipV="1">
              <a:off x="1021779" y="1930503"/>
              <a:ext cx="1880323" cy="1304364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7" name="Line"/>
            <p:cNvSpPr/>
            <p:nvPr/>
          </p:nvSpPr>
          <p:spPr>
            <a:xfrm>
              <a:off x="1016024" y="1923591"/>
              <a:ext cx="1872337" cy="9071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8" name="Line"/>
            <p:cNvSpPr/>
            <p:nvPr/>
          </p:nvSpPr>
          <p:spPr>
            <a:xfrm>
              <a:off x="1025772" y="499289"/>
              <a:ext cx="1885772" cy="1464069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pic>
        <p:nvPicPr>
          <p:cNvPr id="370" name="Rectangle" descr="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41618" y="2205647"/>
            <a:ext cx="9042534" cy="631575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71" name="Rectangle"/>
          <p:cNvSpPr/>
          <p:nvPr/>
        </p:nvSpPr>
        <p:spPr>
          <a:xfrm>
            <a:off x="17758689" y="2450336"/>
            <a:ext cx="3208390" cy="5042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72" name="x1    x2    y"/>
          <p:cNvSpPr txBox="1"/>
          <p:nvPr/>
        </p:nvSpPr>
        <p:spPr>
          <a:xfrm>
            <a:off x="18005678" y="3267357"/>
            <a:ext cx="27144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85844"/>
                </a:solidFill>
              </a:defRPr>
            </a:pPr>
            <a:r>
              <a:t>x</a:t>
            </a:r>
            <a:r>
              <a:rPr baseline="-5999"/>
              <a:t>1    </a:t>
            </a:r>
            <a:r>
              <a:t>x</a:t>
            </a:r>
            <a:r>
              <a:rPr baseline="-5999"/>
              <a:t>2</a:t>
            </a:r>
            <a:r>
              <a:t>    y</a:t>
            </a:r>
          </a:p>
        </p:txBody>
      </p:sp>
      <p:sp>
        <p:nvSpPr>
          <p:cNvPr id="373" name="AND"/>
          <p:cNvSpPr txBox="1"/>
          <p:nvPr/>
        </p:nvSpPr>
        <p:spPr>
          <a:xfrm>
            <a:off x="18635492" y="2299738"/>
            <a:ext cx="1454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AND</a:t>
            </a:r>
          </a:p>
        </p:txBody>
      </p:sp>
      <p:sp>
        <p:nvSpPr>
          <p:cNvPr id="374" name="0"/>
          <p:cNvSpPr txBox="1"/>
          <p:nvPr/>
        </p:nvSpPr>
        <p:spPr>
          <a:xfrm>
            <a:off x="18023354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5" name="0"/>
          <p:cNvSpPr txBox="1"/>
          <p:nvPr/>
        </p:nvSpPr>
        <p:spPr>
          <a:xfrm>
            <a:off x="18023354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6" name="0"/>
          <p:cNvSpPr txBox="1"/>
          <p:nvPr/>
        </p:nvSpPr>
        <p:spPr>
          <a:xfrm>
            <a:off x="19129204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7" name="0"/>
          <p:cNvSpPr txBox="1"/>
          <p:nvPr/>
        </p:nvSpPr>
        <p:spPr>
          <a:xfrm>
            <a:off x="20235055" y="407324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78" name="1"/>
          <p:cNvSpPr txBox="1"/>
          <p:nvPr/>
        </p:nvSpPr>
        <p:spPr>
          <a:xfrm>
            <a:off x="19129204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79" name="1"/>
          <p:cNvSpPr txBox="1"/>
          <p:nvPr/>
        </p:nvSpPr>
        <p:spPr>
          <a:xfrm>
            <a:off x="18023354" y="5674770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0" name="1"/>
          <p:cNvSpPr txBox="1"/>
          <p:nvPr/>
        </p:nvSpPr>
        <p:spPr>
          <a:xfrm>
            <a:off x="20235055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1" name="0"/>
          <p:cNvSpPr txBox="1"/>
          <p:nvPr/>
        </p:nvSpPr>
        <p:spPr>
          <a:xfrm>
            <a:off x="19129204" y="5674770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2" name="1"/>
          <p:cNvSpPr txBox="1"/>
          <p:nvPr/>
        </p:nvSpPr>
        <p:spPr>
          <a:xfrm>
            <a:off x="19129204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3" name="1"/>
          <p:cNvSpPr txBox="1"/>
          <p:nvPr/>
        </p:nvSpPr>
        <p:spPr>
          <a:xfrm>
            <a:off x="18023354" y="6515447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4" name="0"/>
          <p:cNvSpPr txBox="1"/>
          <p:nvPr/>
        </p:nvSpPr>
        <p:spPr>
          <a:xfrm>
            <a:off x="20235055" y="4891402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385" name="0"/>
          <p:cNvSpPr txBox="1"/>
          <p:nvPr/>
        </p:nvSpPr>
        <p:spPr>
          <a:xfrm>
            <a:off x="20235055" y="567314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pic>
        <p:nvPicPr>
          <p:cNvPr id="38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98884" y="7554865"/>
            <a:ext cx="8128001" cy="558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3" name="Group"/>
          <p:cNvGrpSpPr/>
          <p:nvPr/>
        </p:nvGrpSpPr>
        <p:grpSpPr>
          <a:xfrm>
            <a:off x="583849" y="8171159"/>
            <a:ext cx="4324906" cy="4896084"/>
            <a:chOff x="-63499" y="-63499"/>
            <a:chExt cx="4324905" cy="4896082"/>
          </a:xfrm>
        </p:grpSpPr>
        <p:pic>
          <p:nvPicPr>
            <p:cNvPr id="387" name="Rectangle" descr="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63500" y="-63500"/>
              <a:ext cx="4324906" cy="4896083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388" name="Rectangle"/>
            <p:cNvSpPr/>
            <p:nvPr/>
          </p:nvSpPr>
          <p:spPr>
            <a:xfrm>
              <a:off x="494758" y="316083"/>
              <a:ext cx="3208390" cy="41369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9" name="x1    x2    y"/>
            <p:cNvSpPr txBox="1"/>
            <p:nvPr/>
          </p:nvSpPr>
          <p:spPr>
            <a:xfrm>
              <a:off x="758121" y="987050"/>
              <a:ext cx="271441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185844"/>
                  </a:solidFill>
                </a:defRPr>
              </a:pPr>
              <a:r>
                <a:t>x</a:t>
              </a:r>
              <a:r>
                <a:rPr baseline="-5999"/>
                <a:t>1    </a:t>
              </a:r>
              <a:r>
                <a:t>x</a:t>
              </a:r>
              <a:r>
                <a:rPr baseline="-5999"/>
                <a:t>2</a:t>
              </a:r>
              <a:r>
                <a:t>    y</a:t>
              </a:r>
            </a:p>
          </p:txBody>
        </p:sp>
        <p:sp>
          <p:nvSpPr>
            <p:cNvPr id="390" name="XOR"/>
            <p:cNvSpPr txBox="1"/>
            <p:nvPr/>
          </p:nvSpPr>
          <p:spPr>
            <a:xfrm>
              <a:off x="1405398" y="316083"/>
              <a:ext cx="14198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XOR</a:t>
              </a:r>
            </a:p>
          </p:txBody>
        </p:sp>
        <p:sp>
          <p:nvSpPr>
            <p:cNvPr id="391" name="0"/>
            <p:cNvSpPr txBox="1"/>
            <p:nvPr/>
          </p:nvSpPr>
          <p:spPr>
            <a:xfrm>
              <a:off x="7757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2" name="0"/>
            <p:cNvSpPr txBox="1"/>
            <p:nvPr/>
          </p:nvSpPr>
          <p:spPr>
            <a:xfrm>
              <a:off x="7757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3" name="0"/>
            <p:cNvSpPr txBox="1"/>
            <p:nvPr/>
          </p:nvSpPr>
          <p:spPr>
            <a:xfrm>
              <a:off x="188164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4" name="0"/>
            <p:cNvSpPr txBox="1"/>
            <p:nvPr/>
          </p:nvSpPr>
          <p:spPr>
            <a:xfrm>
              <a:off x="29874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5" name="1"/>
            <p:cNvSpPr txBox="1"/>
            <p:nvPr/>
          </p:nvSpPr>
          <p:spPr>
            <a:xfrm>
              <a:off x="29874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6" name="1"/>
            <p:cNvSpPr txBox="1"/>
            <p:nvPr/>
          </p:nvSpPr>
          <p:spPr>
            <a:xfrm>
              <a:off x="7757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7" name="1"/>
            <p:cNvSpPr txBox="1"/>
            <p:nvPr/>
          </p:nvSpPr>
          <p:spPr>
            <a:xfrm>
              <a:off x="29874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98" name="0"/>
            <p:cNvSpPr txBox="1"/>
            <p:nvPr/>
          </p:nvSpPr>
          <p:spPr>
            <a:xfrm>
              <a:off x="188164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99" name="1"/>
            <p:cNvSpPr txBox="1"/>
            <p:nvPr/>
          </p:nvSpPr>
          <p:spPr>
            <a:xfrm>
              <a:off x="188164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0" name="1"/>
            <p:cNvSpPr txBox="1"/>
            <p:nvPr/>
          </p:nvSpPr>
          <p:spPr>
            <a:xfrm>
              <a:off x="7757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1" name="1"/>
            <p:cNvSpPr txBox="1"/>
            <p:nvPr/>
          </p:nvSpPr>
          <p:spPr>
            <a:xfrm>
              <a:off x="188164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02" name="0"/>
            <p:cNvSpPr txBox="1"/>
            <p:nvPr/>
          </p:nvSpPr>
          <p:spPr>
            <a:xfrm>
              <a:off x="29874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404" name="This system cannot produce XOR"/>
          <p:cNvSpPr txBox="1"/>
          <p:nvPr/>
        </p:nvSpPr>
        <p:spPr>
          <a:xfrm>
            <a:off x="7043569" y="10357895"/>
            <a:ext cx="11923898" cy="90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D4231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This system cannot produce XOR</a:t>
            </a:r>
          </a:p>
        </p:txBody>
      </p:sp>
      <p:sp>
        <p:nvSpPr>
          <p:cNvPr id="405" name="(cannot make a two sided cut)"/>
          <p:cNvSpPr txBox="1"/>
          <p:nvPr/>
        </p:nvSpPr>
        <p:spPr>
          <a:xfrm>
            <a:off x="8642750" y="11624920"/>
            <a:ext cx="87255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(cannot make a two sided cut)</a:t>
            </a:r>
          </a:p>
        </p:txBody>
      </p:sp>
      <p:pic>
        <p:nvPicPr>
          <p:cNvPr id="406" name="Rectangle" descr="Rectangl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456878" y="2205647"/>
            <a:ext cx="9042535" cy="6315759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407" name="Rectangle"/>
          <p:cNvSpPr/>
          <p:nvPr/>
        </p:nvSpPr>
        <p:spPr>
          <a:xfrm>
            <a:off x="8373951" y="2450336"/>
            <a:ext cx="3208390" cy="50421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8" name="x1    x2    y"/>
          <p:cNvSpPr txBox="1"/>
          <p:nvPr/>
        </p:nvSpPr>
        <p:spPr>
          <a:xfrm>
            <a:off x="8620939" y="3342792"/>
            <a:ext cx="271441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185844"/>
                </a:solidFill>
              </a:defRPr>
            </a:pPr>
            <a:r>
              <a:t>x</a:t>
            </a:r>
            <a:r>
              <a:rPr baseline="-5999"/>
              <a:t>1    </a:t>
            </a:r>
            <a:r>
              <a:t>x</a:t>
            </a:r>
            <a:r>
              <a:rPr baseline="-5999"/>
              <a:t>2</a:t>
            </a:r>
            <a:r>
              <a:t>    y</a:t>
            </a:r>
          </a:p>
        </p:txBody>
      </p:sp>
      <p:sp>
        <p:nvSpPr>
          <p:cNvPr id="409" name="OR"/>
          <p:cNvSpPr txBox="1"/>
          <p:nvPr/>
        </p:nvSpPr>
        <p:spPr>
          <a:xfrm>
            <a:off x="9462208" y="2547155"/>
            <a:ext cx="103187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OR</a:t>
            </a:r>
          </a:p>
        </p:txBody>
      </p:sp>
      <p:sp>
        <p:nvSpPr>
          <p:cNvPr id="410" name="0"/>
          <p:cNvSpPr txBox="1"/>
          <p:nvPr/>
        </p:nvSpPr>
        <p:spPr>
          <a:xfrm>
            <a:off x="8638615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1" name="0"/>
          <p:cNvSpPr txBox="1"/>
          <p:nvPr/>
        </p:nvSpPr>
        <p:spPr>
          <a:xfrm>
            <a:off x="8638615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2" name="0"/>
          <p:cNvSpPr txBox="1"/>
          <p:nvPr/>
        </p:nvSpPr>
        <p:spPr>
          <a:xfrm>
            <a:off x="9744465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3" name="0"/>
          <p:cNvSpPr txBox="1"/>
          <p:nvPr/>
        </p:nvSpPr>
        <p:spPr>
          <a:xfrm>
            <a:off x="10850316" y="3991855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14" name="1"/>
          <p:cNvSpPr txBox="1"/>
          <p:nvPr/>
        </p:nvSpPr>
        <p:spPr>
          <a:xfrm>
            <a:off x="9744465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5" name="1"/>
          <p:cNvSpPr txBox="1"/>
          <p:nvPr/>
        </p:nvSpPr>
        <p:spPr>
          <a:xfrm>
            <a:off x="10850316" y="4810011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6" name="1"/>
          <p:cNvSpPr txBox="1"/>
          <p:nvPr/>
        </p:nvSpPr>
        <p:spPr>
          <a:xfrm>
            <a:off x="8638615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7" name="1"/>
          <p:cNvSpPr txBox="1"/>
          <p:nvPr/>
        </p:nvSpPr>
        <p:spPr>
          <a:xfrm>
            <a:off x="10850316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8" name="1"/>
          <p:cNvSpPr txBox="1"/>
          <p:nvPr/>
        </p:nvSpPr>
        <p:spPr>
          <a:xfrm>
            <a:off x="10850316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9" name="0"/>
          <p:cNvSpPr txBox="1"/>
          <p:nvPr/>
        </p:nvSpPr>
        <p:spPr>
          <a:xfrm>
            <a:off x="9744465" y="5593379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420" name="1"/>
          <p:cNvSpPr txBox="1"/>
          <p:nvPr/>
        </p:nvSpPr>
        <p:spPr>
          <a:xfrm>
            <a:off x="9744465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1" name="1"/>
          <p:cNvSpPr txBox="1"/>
          <p:nvPr/>
        </p:nvSpPr>
        <p:spPr>
          <a:xfrm>
            <a:off x="8638615" y="6434056"/>
            <a:ext cx="4673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14145" y="7554865"/>
            <a:ext cx="8128001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Logic_XOR_before.pdf" descr="Logic_XOR_before.pdf"/>
          <p:cNvPicPr>
            <a:picLocks noChangeAspect="1"/>
          </p:cNvPicPr>
          <p:nvPr/>
        </p:nvPicPr>
        <p:blipFill>
          <a:blip r:embed="rId12">
            <a:extLst/>
          </a:blip>
          <a:srcRect l="0" t="0" r="0" b="0"/>
          <a:stretch>
            <a:fillRect/>
          </a:stretch>
        </p:blipFill>
        <p:spPr>
          <a:xfrm>
            <a:off x="9909373" y="8533815"/>
            <a:ext cx="4565289" cy="4554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3"/>
      <p:bldP build="whole" bldLvl="1" animBg="1" rev="0" advAuto="0" spid="405" grpId="2"/>
      <p:bldP build="whole" bldLvl="1" animBg="1" rev="0" advAuto="0" spid="4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6" name="Neural Networks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427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445" name="Group"/>
          <p:cNvGrpSpPr/>
          <p:nvPr/>
        </p:nvGrpSpPr>
        <p:grpSpPr>
          <a:xfrm>
            <a:off x="1262768" y="2614747"/>
            <a:ext cx="4324907" cy="4896084"/>
            <a:chOff x="-63499" y="-63499"/>
            <a:chExt cx="4324905" cy="4896082"/>
          </a:xfrm>
        </p:grpSpPr>
        <p:pic>
          <p:nvPicPr>
            <p:cNvPr id="429" name="Rectangle" descr="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63500" y="-63500"/>
              <a:ext cx="4324906" cy="4896083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430" name="Rectangle"/>
            <p:cNvSpPr/>
            <p:nvPr/>
          </p:nvSpPr>
          <p:spPr>
            <a:xfrm>
              <a:off x="494758" y="316083"/>
              <a:ext cx="3208390" cy="41369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31" name="x1    x2    y"/>
            <p:cNvSpPr txBox="1"/>
            <p:nvPr/>
          </p:nvSpPr>
          <p:spPr>
            <a:xfrm>
              <a:off x="758121" y="987050"/>
              <a:ext cx="271441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185844"/>
                  </a:solidFill>
                </a:defRPr>
              </a:pPr>
              <a:r>
                <a:t>x</a:t>
              </a:r>
              <a:r>
                <a:rPr baseline="-5999"/>
                <a:t>1    </a:t>
              </a:r>
              <a:r>
                <a:t>x</a:t>
              </a:r>
              <a:r>
                <a:rPr baseline="-5999"/>
                <a:t>2</a:t>
              </a:r>
              <a:r>
                <a:t>    y</a:t>
              </a:r>
            </a:p>
          </p:txBody>
        </p:sp>
        <p:sp>
          <p:nvSpPr>
            <p:cNvPr id="432" name="XOR"/>
            <p:cNvSpPr txBox="1"/>
            <p:nvPr/>
          </p:nvSpPr>
          <p:spPr>
            <a:xfrm>
              <a:off x="1405398" y="316083"/>
              <a:ext cx="14198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XOR</a:t>
              </a:r>
            </a:p>
          </p:txBody>
        </p:sp>
        <p:sp>
          <p:nvSpPr>
            <p:cNvPr id="433" name="0"/>
            <p:cNvSpPr txBox="1"/>
            <p:nvPr/>
          </p:nvSpPr>
          <p:spPr>
            <a:xfrm>
              <a:off x="7757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4" name="0"/>
            <p:cNvSpPr txBox="1"/>
            <p:nvPr/>
          </p:nvSpPr>
          <p:spPr>
            <a:xfrm>
              <a:off x="7757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5" name="0"/>
            <p:cNvSpPr txBox="1"/>
            <p:nvPr/>
          </p:nvSpPr>
          <p:spPr>
            <a:xfrm>
              <a:off x="188164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6" name="0"/>
            <p:cNvSpPr txBox="1"/>
            <p:nvPr/>
          </p:nvSpPr>
          <p:spPr>
            <a:xfrm>
              <a:off x="29874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37" name="1"/>
            <p:cNvSpPr txBox="1"/>
            <p:nvPr/>
          </p:nvSpPr>
          <p:spPr>
            <a:xfrm>
              <a:off x="29874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38" name="1"/>
            <p:cNvSpPr txBox="1"/>
            <p:nvPr/>
          </p:nvSpPr>
          <p:spPr>
            <a:xfrm>
              <a:off x="7757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39" name="1"/>
            <p:cNvSpPr txBox="1"/>
            <p:nvPr/>
          </p:nvSpPr>
          <p:spPr>
            <a:xfrm>
              <a:off x="29874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0" name="0"/>
            <p:cNvSpPr txBox="1"/>
            <p:nvPr/>
          </p:nvSpPr>
          <p:spPr>
            <a:xfrm>
              <a:off x="188164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441" name="1"/>
            <p:cNvSpPr txBox="1"/>
            <p:nvPr/>
          </p:nvSpPr>
          <p:spPr>
            <a:xfrm>
              <a:off x="188164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2" name="1"/>
            <p:cNvSpPr txBox="1"/>
            <p:nvPr/>
          </p:nvSpPr>
          <p:spPr>
            <a:xfrm>
              <a:off x="7757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3" name="1"/>
            <p:cNvSpPr txBox="1"/>
            <p:nvPr/>
          </p:nvSpPr>
          <p:spPr>
            <a:xfrm>
              <a:off x="188164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44" name="0"/>
            <p:cNvSpPr txBox="1"/>
            <p:nvPr/>
          </p:nvSpPr>
          <p:spPr>
            <a:xfrm>
              <a:off x="29874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446" name="Rectangle"/>
          <p:cNvSpPr/>
          <p:nvPr/>
        </p:nvSpPr>
        <p:spPr>
          <a:xfrm>
            <a:off x="5950604" y="10465099"/>
            <a:ext cx="1020464" cy="2605984"/>
          </a:xfrm>
          <a:prstGeom prst="rect">
            <a:avLst/>
          </a:prstGeom>
          <a:solidFill>
            <a:srgbClr val="185844">
              <a:alpha val="25355"/>
            </a:srgbClr>
          </a:solidFill>
          <a:ln w="25400">
            <a:solidFill>
              <a:srgbClr val="185844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7" name="Circle"/>
          <p:cNvSpPr/>
          <p:nvPr/>
        </p:nvSpPr>
        <p:spPr>
          <a:xfrm>
            <a:off x="6076272" y="12055935"/>
            <a:ext cx="769128" cy="769128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4935" y="12300799"/>
            <a:ext cx="4318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Circle"/>
          <p:cNvSpPr/>
          <p:nvPr/>
        </p:nvSpPr>
        <p:spPr>
          <a:xfrm>
            <a:off x="6076272" y="10711119"/>
            <a:ext cx="769128" cy="769128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51285" y="10955983"/>
            <a:ext cx="4191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Rectangle"/>
          <p:cNvSpPr/>
          <p:nvPr/>
        </p:nvSpPr>
        <p:spPr>
          <a:xfrm>
            <a:off x="5950604" y="9161026"/>
            <a:ext cx="1020464" cy="1053606"/>
          </a:xfrm>
          <a:prstGeom prst="rect">
            <a:avLst/>
          </a:prstGeom>
          <a:solidFill>
            <a:srgbClr val="185844">
              <a:alpha val="25355"/>
            </a:srgbClr>
          </a:solidFill>
          <a:ln w="25400">
            <a:solidFill>
              <a:srgbClr val="185844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2" name="Circle"/>
          <p:cNvSpPr/>
          <p:nvPr/>
        </p:nvSpPr>
        <p:spPr>
          <a:xfrm>
            <a:off x="6076272" y="9303265"/>
            <a:ext cx="769128" cy="769128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84636" y="9529078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Line"/>
          <p:cNvSpPr/>
          <p:nvPr/>
        </p:nvSpPr>
        <p:spPr>
          <a:xfrm>
            <a:off x="6979101" y="12420273"/>
            <a:ext cx="3780049" cy="178359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5" name="Line"/>
          <p:cNvSpPr/>
          <p:nvPr/>
        </p:nvSpPr>
        <p:spPr>
          <a:xfrm>
            <a:off x="6966630" y="11084618"/>
            <a:ext cx="3803190" cy="1530203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56" name="Line"/>
          <p:cNvSpPr/>
          <p:nvPr/>
        </p:nvSpPr>
        <p:spPr>
          <a:xfrm>
            <a:off x="6976376" y="9660316"/>
            <a:ext cx="3779931" cy="2913416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60" name="Group"/>
          <p:cNvGrpSpPr/>
          <p:nvPr/>
        </p:nvGrpSpPr>
        <p:grpSpPr>
          <a:xfrm>
            <a:off x="10746106" y="10330835"/>
            <a:ext cx="2936876" cy="1053605"/>
            <a:chOff x="0" y="0"/>
            <a:chExt cx="2936875" cy="1053604"/>
          </a:xfrm>
        </p:grpSpPr>
        <p:sp>
          <p:nvSpPr>
            <p:cNvPr id="457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NOT AND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NOT AND</a:t>
              </a: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10746106" y="12069257"/>
            <a:ext cx="2936876" cy="1053606"/>
            <a:chOff x="0" y="0"/>
            <a:chExt cx="2936875" cy="1053604"/>
          </a:xfrm>
        </p:grpSpPr>
        <p:sp>
          <p:nvSpPr>
            <p:cNvPr id="461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OR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OR</a:t>
              </a:r>
            </a:p>
          </p:txBody>
        </p:sp>
      </p:grpSp>
      <p:grpSp>
        <p:nvGrpSpPr>
          <p:cNvPr id="468" name="Group"/>
          <p:cNvGrpSpPr/>
          <p:nvPr/>
        </p:nvGrpSpPr>
        <p:grpSpPr>
          <a:xfrm>
            <a:off x="11704312" y="8122111"/>
            <a:ext cx="1020464" cy="1053606"/>
            <a:chOff x="0" y="0"/>
            <a:chExt cx="1020462" cy="1053604"/>
          </a:xfrm>
        </p:grpSpPr>
        <p:sp>
          <p:nvSpPr>
            <p:cNvPr id="465" name="Rectangle"/>
            <p:cNvSpPr/>
            <p:nvPr/>
          </p:nvSpPr>
          <p:spPr>
            <a:xfrm>
              <a:off x="0" y="0"/>
              <a:ext cx="1020463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Circle"/>
            <p:cNvSpPr/>
            <p:nvPr/>
          </p:nvSpPr>
          <p:spPr>
            <a:xfrm>
              <a:off x="125667" y="142238"/>
              <a:ext cx="769129" cy="769129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46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4031" y="368052"/>
              <a:ext cx="1524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9" name="Line"/>
          <p:cNvSpPr/>
          <p:nvPr/>
        </p:nvSpPr>
        <p:spPr>
          <a:xfrm flipV="1">
            <a:off x="6971782" y="10839967"/>
            <a:ext cx="3780846" cy="250817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0" name="Line"/>
          <p:cNvSpPr/>
          <p:nvPr/>
        </p:nvSpPr>
        <p:spPr>
          <a:xfrm flipV="1">
            <a:off x="6980735" y="10839570"/>
            <a:ext cx="3763828" cy="1574628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1" name="Line"/>
          <p:cNvSpPr/>
          <p:nvPr/>
        </p:nvSpPr>
        <p:spPr>
          <a:xfrm>
            <a:off x="6978923" y="9648171"/>
            <a:ext cx="3780405" cy="1189756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72" name="20"/>
          <p:cNvSpPr txBox="1"/>
          <p:nvPr/>
        </p:nvSpPr>
        <p:spPr>
          <a:xfrm>
            <a:off x="9002972" y="9623943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473" name="-15"/>
          <p:cNvSpPr txBox="1"/>
          <p:nvPr/>
        </p:nvSpPr>
        <p:spPr>
          <a:xfrm>
            <a:off x="8939535" y="10446542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474" name="-15"/>
          <p:cNvSpPr txBox="1"/>
          <p:nvPr/>
        </p:nvSpPr>
        <p:spPr>
          <a:xfrm>
            <a:off x="9636959" y="11136909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475" name="20"/>
          <p:cNvSpPr txBox="1"/>
          <p:nvPr/>
        </p:nvSpPr>
        <p:spPr>
          <a:xfrm>
            <a:off x="7182703" y="12493362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185844"/>
                </a:solidFill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476" name="-15"/>
          <p:cNvSpPr txBox="1"/>
          <p:nvPr/>
        </p:nvSpPr>
        <p:spPr>
          <a:xfrm>
            <a:off x="7044123" y="10051065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185844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477" name="20"/>
          <p:cNvSpPr txBox="1"/>
          <p:nvPr/>
        </p:nvSpPr>
        <p:spPr>
          <a:xfrm>
            <a:off x="7182703" y="11272213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185844"/>
                </a:solidFill>
              </a:defRPr>
            </a:lvl1pPr>
          </a:lstStyle>
          <a:p>
            <a:pPr/>
            <a:r>
              <a:t>20</a:t>
            </a:r>
          </a:p>
        </p:txBody>
      </p:sp>
      <p:grpSp>
        <p:nvGrpSpPr>
          <p:cNvPr id="481" name="Group"/>
          <p:cNvGrpSpPr/>
          <p:nvPr/>
        </p:nvGrpSpPr>
        <p:grpSpPr>
          <a:xfrm>
            <a:off x="17121161" y="10823167"/>
            <a:ext cx="2936876" cy="1053605"/>
            <a:chOff x="0" y="0"/>
            <a:chExt cx="2936875" cy="1053604"/>
          </a:xfrm>
        </p:grpSpPr>
        <p:sp>
          <p:nvSpPr>
            <p:cNvPr id="478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XOR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XOR</a:t>
              </a:r>
            </a:p>
          </p:txBody>
        </p:sp>
      </p:grpSp>
      <p:sp>
        <p:nvSpPr>
          <p:cNvPr id="482" name="Line"/>
          <p:cNvSpPr/>
          <p:nvPr/>
        </p:nvSpPr>
        <p:spPr>
          <a:xfrm>
            <a:off x="12745760" y="8759716"/>
            <a:ext cx="4358060" cy="2569693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3" name="Line"/>
          <p:cNvSpPr/>
          <p:nvPr/>
        </p:nvSpPr>
        <p:spPr>
          <a:xfrm>
            <a:off x="13667743" y="10862510"/>
            <a:ext cx="3461367" cy="447808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4" name="Line"/>
          <p:cNvSpPr/>
          <p:nvPr/>
        </p:nvSpPr>
        <p:spPr>
          <a:xfrm flipV="1">
            <a:off x="13671906" y="11303106"/>
            <a:ext cx="3412328" cy="1296877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85" name="AND"/>
          <p:cNvSpPr txBox="1"/>
          <p:nvPr/>
        </p:nvSpPr>
        <p:spPr>
          <a:xfrm>
            <a:off x="15359988" y="7797799"/>
            <a:ext cx="1454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BCF2"/>
                </a:solidFill>
              </a:defRPr>
            </a:lvl1pPr>
          </a:lstStyle>
          <a:p>
            <a:pPr/>
            <a:r>
              <a:t>AND</a:t>
            </a:r>
          </a:p>
        </p:txBody>
      </p:sp>
      <p:sp>
        <p:nvSpPr>
          <p:cNvPr id="486" name="-20"/>
          <p:cNvSpPr txBox="1"/>
          <p:nvPr/>
        </p:nvSpPr>
        <p:spPr>
          <a:xfrm>
            <a:off x="14202069" y="8848087"/>
            <a:ext cx="8483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-20</a:t>
            </a:r>
          </a:p>
        </p:txBody>
      </p:sp>
      <p:sp>
        <p:nvSpPr>
          <p:cNvPr id="487" name="15"/>
          <p:cNvSpPr txBox="1"/>
          <p:nvPr/>
        </p:nvSpPr>
        <p:spPr>
          <a:xfrm>
            <a:off x="14286651" y="10248894"/>
            <a:ext cx="6791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88" name="15"/>
          <p:cNvSpPr txBox="1"/>
          <p:nvPr/>
        </p:nvSpPr>
        <p:spPr>
          <a:xfrm>
            <a:off x="14286651" y="11412491"/>
            <a:ext cx="6791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15</a:t>
            </a:r>
          </a:p>
        </p:txBody>
      </p:sp>
      <p:pic>
        <p:nvPicPr>
          <p:cNvPr id="489" name="Logic_and_after.pdf" descr="Logic_and_afte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20094" y="2368095"/>
            <a:ext cx="5080001" cy="506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Logic_or_after.pdf" descr="Logic_or_after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830283" y="2368095"/>
            <a:ext cx="5080001" cy="506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Logic_XOR_before.pdf" descr="Logic_XOR_befor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382643" y="2364436"/>
            <a:ext cx="5080001" cy="506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900000">
            <a:off x="13621420" y="4372755"/>
            <a:ext cx="1162402" cy="457904"/>
          </a:xfrm>
          <a:prstGeom prst="rect">
            <a:avLst/>
          </a:prstGeom>
        </p:spPr>
      </p:pic>
      <p:pic>
        <p:nvPicPr>
          <p:cNvPr id="494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900000">
            <a:off x="20443393" y="3369434"/>
            <a:ext cx="1162402" cy="457905"/>
          </a:xfrm>
          <a:prstGeom prst="rect">
            <a:avLst/>
          </a:prstGeom>
        </p:spPr>
      </p:pic>
      <p:pic>
        <p:nvPicPr>
          <p:cNvPr id="496" name="Logic_XOR_after.pdf" descr="Logic_XOR_after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382643" y="2364436"/>
            <a:ext cx="5080002" cy="5067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ine" descr="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900000">
            <a:off x="8922822" y="5021441"/>
            <a:ext cx="1162403" cy="457905"/>
          </a:xfrm>
          <a:prstGeom prst="rect">
            <a:avLst/>
          </a:prstGeom>
        </p:spPr>
      </p:pic>
      <p:pic>
        <p:nvPicPr>
          <p:cNvPr id="499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8100000">
            <a:off x="8515263" y="3888159"/>
            <a:ext cx="1162402" cy="457905"/>
          </a:xfrm>
          <a:prstGeom prst="rect">
            <a:avLst/>
          </a:prstGeom>
        </p:spPr>
      </p:pic>
      <p:pic>
        <p:nvPicPr>
          <p:cNvPr id="501" name="Logic_XOR_after2.pdf" descr="Logic_XOR_after2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382643" y="2364437"/>
            <a:ext cx="5080002" cy="5067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after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3"/>
      <p:bldP build="whole" bldLvl="1" animBg="1" rev="0" advAuto="0" spid="486" grpId="24"/>
      <p:bldP build="whole" bldLvl="1" animBg="1" rev="0" advAuto="0" spid="474" grpId="16"/>
      <p:bldP build="whole" bldLvl="1" animBg="1" rev="0" advAuto="0" spid="482" grpId="19"/>
      <p:bldP build="whole" bldLvl="1" animBg="1" rev="0" advAuto="0" spid="470" grpId="17"/>
      <p:bldP build="whole" bldLvl="1" animBg="1" rev="0" advAuto="0" spid="485" grpId="23"/>
      <p:bldP build="whole" bldLvl="1" animBg="1" rev="0" advAuto="0" spid="469" grpId="15"/>
      <p:bldP build="whole" bldLvl="1" animBg="1" rev="0" advAuto="0" spid="475" grpId="8"/>
      <p:bldP build="whole" bldLvl="1" animBg="1" rev="0" advAuto="0" spid="456" grpId="4"/>
      <p:bldP build="whole" bldLvl="1" animBg="1" rev="0" advAuto="0" spid="483" grpId="21"/>
      <p:bldP build="whole" bldLvl="1" animBg="1" rev="0" advAuto="0" spid="476" grpId="3"/>
      <p:bldP build="whole" bldLvl="1" animBg="1" rev="0" advAuto="0" spid="484" grpId="22"/>
      <p:bldP build="whole" bldLvl="1" animBg="1" rev="0" advAuto="0" spid="497" grpId="2"/>
      <p:bldP build="whole" bldLvl="1" animBg="1" rev="0" advAuto="0" spid="499" grpId="10"/>
      <p:bldP build="whole" bldLvl="1" animBg="1" rev="0" advAuto="0" spid="455" grpId="6"/>
      <p:bldP build="whole" bldLvl="1" animBg="1" rev="0" advAuto="0" spid="487" grpId="25"/>
      <p:bldP build="whole" bldLvl="1" animBg="1" rev="0" advAuto="0" spid="477" grpId="5"/>
      <p:bldP build="whole" bldLvl="1" animBg="1" rev="0" advAuto="0" spid="472" grpId="11"/>
      <p:bldP build="whole" bldLvl="1" animBg="1" rev="0" advAuto="0" spid="454" grpId="9"/>
      <p:bldP build="whole" bldLvl="1" animBg="1" rev="0" advAuto="0" spid="464" grpId="7"/>
      <p:bldP build="whole" bldLvl="1" animBg="1" rev="0" advAuto="0" spid="473" grpId="14"/>
      <p:bldP build="whole" bldLvl="1" animBg="1" rev="0" advAuto="0" spid="501" grpId="27"/>
      <p:bldP build="whole" bldLvl="1" animBg="1" rev="0" advAuto="0" spid="496" grpId="1"/>
      <p:bldP build="whole" bldLvl="1" animBg="1" rev="0" advAuto="0" spid="471" grpId="12"/>
      <p:bldP build="whole" bldLvl="1" animBg="1" rev="0" advAuto="0" spid="488" grpId="26"/>
      <p:bldP build="whole" bldLvl="1" animBg="1" rev="0" advAuto="0" spid="468" grpId="18"/>
      <p:bldP build="whole" bldLvl="1" animBg="1" rev="0" advAuto="0" spid="481" grpId="2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4" name="Neural Networks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505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507" name="Simple example showing that neural network can access ‘high-level’ functions"/>
          <p:cNvSpPr txBox="1"/>
          <p:nvPr/>
        </p:nvSpPr>
        <p:spPr>
          <a:xfrm>
            <a:off x="1089024" y="10212391"/>
            <a:ext cx="222059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Simple example showing that neural network can access ‘high-level’ functions</a:t>
            </a:r>
          </a:p>
        </p:txBody>
      </p:sp>
      <p:sp>
        <p:nvSpPr>
          <p:cNvPr id="508" name="To learn weights, need LARGE training set and CPU time"/>
          <p:cNvSpPr txBox="1"/>
          <p:nvPr/>
        </p:nvSpPr>
        <p:spPr>
          <a:xfrm>
            <a:off x="4083049" y="11220838"/>
            <a:ext cx="162179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801608"/>
                </a:solidFill>
              </a:defRPr>
            </a:lvl1pPr>
          </a:lstStyle>
          <a:p>
            <a:pPr/>
            <a:r>
              <a:t>To learn weights, need LARGE training set and CPU time</a:t>
            </a:r>
          </a:p>
        </p:txBody>
      </p:sp>
      <p:grpSp>
        <p:nvGrpSpPr>
          <p:cNvPr id="525" name="Group"/>
          <p:cNvGrpSpPr/>
          <p:nvPr/>
        </p:nvGrpSpPr>
        <p:grpSpPr>
          <a:xfrm>
            <a:off x="1262768" y="2614747"/>
            <a:ext cx="4324907" cy="4896084"/>
            <a:chOff x="-63499" y="-63499"/>
            <a:chExt cx="4324905" cy="4896082"/>
          </a:xfrm>
        </p:grpSpPr>
        <p:pic>
          <p:nvPicPr>
            <p:cNvPr id="509" name="Rectangle" descr="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63500" y="-63500"/>
              <a:ext cx="4324906" cy="4896083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510" name="Rectangle"/>
            <p:cNvSpPr/>
            <p:nvPr/>
          </p:nvSpPr>
          <p:spPr>
            <a:xfrm>
              <a:off x="494758" y="316083"/>
              <a:ext cx="3208390" cy="413691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11" name="x1    x2    y"/>
            <p:cNvSpPr txBox="1"/>
            <p:nvPr/>
          </p:nvSpPr>
          <p:spPr>
            <a:xfrm>
              <a:off x="758121" y="987050"/>
              <a:ext cx="2714414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185844"/>
                  </a:solidFill>
                </a:defRPr>
              </a:pPr>
              <a:r>
                <a:t>x</a:t>
              </a:r>
              <a:r>
                <a:rPr baseline="-5999"/>
                <a:t>1    </a:t>
              </a:r>
              <a:r>
                <a:t>x</a:t>
              </a:r>
              <a:r>
                <a:rPr baseline="-5999"/>
                <a:t>2</a:t>
              </a:r>
              <a:r>
                <a:t>    y</a:t>
              </a:r>
            </a:p>
          </p:txBody>
        </p:sp>
        <p:sp>
          <p:nvSpPr>
            <p:cNvPr id="512" name="XOR"/>
            <p:cNvSpPr txBox="1"/>
            <p:nvPr/>
          </p:nvSpPr>
          <p:spPr>
            <a:xfrm>
              <a:off x="1405398" y="316083"/>
              <a:ext cx="14198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XOR</a:t>
              </a:r>
            </a:p>
          </p:txBody>
        </p:sp>
        <p:sp>
          <p:nvSpPr>
            <p:cNvPr id="513" name="0"/>
            <p:cNvSpPr txBox="1"/>
            <p:nvPr/>
          </p:nvSpPr>
          <p:spPr>
            <a:xfrm>
              <a:off x="7757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14" name="0"/>
            <p:cNvSpPr txBox="1"/>
            <p:nvPr/>
          </p:nvSpPr>
          <p:spPr>
            <a:xfrm>
              <a:off x="7757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15" name="0"/>
            <p:cNvSpPr txBox="1"/>
            <p:nvPr/>
          </p:nvSpPr>
          <p:spPr>
            <a:xfrm>
              <a:off x="188164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16" name="0"/>
            <p:cNvSpPr txBox="1"/>
            <p:nvPr/>
          </p:nvSpPr>
          <p:spPr>
            <a:xfrm>
              <a:off x="2987498" y="1668353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17" name="1"/>
            <p:cNvSpPr txBox="1"/>
            <p:nvPr/>
          </p:nvSpPr>
          <p:spPr>
            <a:xfrm>
              <a:off x="298749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18" name="1"/>
            <p:cNvSpPr txBox="1"/>
            <p:nvPr/>
          </p:nvSpPr>
          <p:spPr>
            <a:xfrm>
              <a:off x="7757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19" name="1"/>
            <p:cNvSpPr txBox="1"/>
            <p:nvPr/>
          </p:nvSpPr>
          <p:spPr>
            <a:xfrm>
              <a:off x="298749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20" name="0"/>
            <p:cNvSpPr txBox="1"/>
            <p:nvPr/>
          </p:nvSpPr>
          <p:spPr>
            <a:xfrm>
              <a:off x="1881648" y="300847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521" name="1"/>
            <p:cNvSpPr txBox="1"/>
            <p:nvPr/>
          </p:nvSpPr>
          <p:spPr>
            <a:xfrm>
              <a:off x="188164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22" name="1"/>
            <p:cNvSpPr txBox="1"/>
            <p:nvPr/>
          </p:nvSpPr>
          <p:spPr>
            <a:xfrm>
              <a:off x="7757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23" name="1"/>
            <p:cNvSpPr txBox="1"/>
            <p:nvPr/>
          </p:nvSpPr>
          <p:spPr>
            <a:xfrm>
              <a:off x="1881648" y="2373779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24" name="0"/>
            <p:cNvSpPr txBox="1"/>
            <p:nvPr/>
          </p:nvSpPr>
          <p:spPr>
            <a:xfrm>
              <a:off x="2987498" y="3690216"/>
              <a:ext cx="46736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0</a:t>
              </a:r>
            </a:p>
          </p:txBody>
        </p:sp>
      </p:grpSp>
      <p:sp>
        <p:nvSpPr>
          <p:cNvPr id="526" name="Rectangle"/>
          <p:cNvSpPr/>
          <p:nvPr/>
        </p:nvSpPr>
        <p:spPr>
          <a:xfrm>
            <a:off x="8174121" y="5067558"/>
            <a:ext cx="1020464" cy="2605983"/>
          </a:xfrm>
          <a:prstGeom prst="rect">
            <a:avLst/>
          </a:prstGeom>
          <a:solidFill>
            <a:srgbClr val="185844">
              <a:alpha val="25355"/>
            </a:srgbClr>
          </a:solidFill>
          <a:ln w="25400">
            <a:solidFill>
              <a:srgbClr val="185844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27" name="Circle"/>
          <p:cNvSpPr/>
          <p:nvPr/>
        </p:nvSpPr>
        <p:spPr>
          <a:xfrm>
            <a:off x="8299788" y="6658393"/>
            <a:ext cx="769129" cy="769129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68452" y="6903257"/>
            <a:ext cx="4318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ircle"/>
          <p:cNvSpPr/>
          <p:nvPr/>
        </p:nvSpPr>
        <p:spPr>
          <a:xfrm>
            <a:off x="8299788" y="5313577"/>
            <a:ext cx="769129" cy="769128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74802" y="5558441"/>
            <a:ext cx="4191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Rectangle"/>
          <p:cNvSpPr/>
          <p:nvPr/>
        </p:nvSpPr>
        <p:spPr>
          <a:xfrm>
            <a:off x="8174121" y="3763485"/>
            <a:ext cx="1020464" cy="1053605"/>
          </a:xfrm>
          <a:prstGeom prst="rect">
            <a:avLst/>
          </a:prstGeom>
          <a:solidFill>
            <a:srgbClr val="185844">
              <a:alpha val="25355"/>
            </a:srgbClr>
          </a:solidFill>
          <a:ln w="25400">
            <a:solidFill>
              <a:srgbClr val="185844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32" name="Circle"/>
          <p:cNvSpPr/>
          <p:nvPr/>
        </p:nvSpPr>
        <p:spPr>
          <a:xfrm>
            <a:off x="8299788" y="3905723"/>
            <a:ext cx="769129" cy="769129"/>
          </a:xfrm>
          <a:prstGeom prst="ellipse">
            <a:avLst/>
          </a:prstGeom>
          <a:solidFill>
            <a:srgbClr val="FFE42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08152" y="4131536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Line"/>
          <p:cNvSpPr/>
          <p:nvPr/>
        </p:nvSpPr>
        <p:spPr>
          <a:xfrm>
            <a:off x="9202617" y="7022731"/>
            <a:ext cx="3780049" cy="178359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35" name="Line"/>
          <p:cNvSpPr/>
          <p:nvPr/>
        </p:nvSpPr>
        <p:spPr>
          <a:xfrm>
            <a:off x="9190146" y="5687076"/>
            <a:ext cx="3803191" cy="1530203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36" name="Line"/>
          <p:cNvSpPr/>
          <p:nvPr/>
        </p:nvSpPr>
        <p:spPr>
          <a:xfrm>
            <a:off x="9199893" y="4262775"/>
            <a:ext cx="3779930" cy="2913416"/>
          </a:xfrm>
          <a:prstGeom prst="line">
            <a:avLst/>
          </a:prstGeom>
          <a:ln w="50800">
            <a:solidFill>
              <a:srgbClr val="18584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540" name="Group"/>
          <p:cNvGrpSpPr/>
          <p:nvPr/>
        </p:nvGrpSpPr>
        <p:grpSpPr>
          <a:xfrm>
            <a:off x="12969622" y="4933293"/>
            <a:ext cx="2936876" cy="1053605"/>
            <a:chOff x="0" y="0"/>
            <a:chExt cx="2936875" cy="1053604"/>
          </a:xfrm>
        </p:grpSpPr>
        <p:sp>
          <p:nvSpPr>
            <p:cNvPr id="537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8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9" name="NOT AND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NOT AND</a:t>
              </a:r>
            </a:p>
          </p:txBody>
        </p:sp>
      </p:grpSp>
      <p:grpSp>
        <p:nvGrpSpPr>
          <p:cNvPr id="544" name="Group"/>
          <p:cNvGrpSpPr/>
          <p:nvPr/>
        </p:nvGrpSpPr>
        <p:grpSpPr>
          <a:xfrm>
            <a:off x="12969622" y="6671716"/>
            <a:ext cx="2936876" cy="1053605"/>
            <a:chOff x="0" y="0"/>
            <a:chExt cx="2936875" cy="1053604"/>
          </a:xfrm>
        </p:grpSpPr>
        <p:sp>
          <p:nvSpPr>
            <p:cNvPr id="541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2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3" name="OR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OR</a:t>
              </a:r>
            </a:p>
          </p:txBody>
        </p:sp>
      </p:grpSp>
      <p:grpSp>
        <p:nvGrpSpPr>
          <p:cNvPr id="548" name="Group"/>
          <p:cNvGrpSpPr/>
          <p:nvPr/>
        </p:nvGrpSpPr>
        <p:grpSpPr>
          <a:xfrm>
            <a:off x="13927828" y="2724570"/>
            <a:ext cx="1020464" cy="1053605"/>
            <a:chOff x="0" y="0"/>
            <a:chExt cx="1020462" cy="1053604"/>
          </a:xfrm>
        </p:grpSpPr>
        <p:sp>
          <p:nvSpPr>
            <p:cNvPr id="545" name="Rectangle"/>
            <p:cNvSpPr/>
            <p:nvPr/>
          </p:nvSpPr>
          <p:spPr>
            <a:xfrm>
              <a:off x="0" y="0"/>
              <a:ext cx="1020463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Circle"/>
            <p:cNvSpPr/>
            <p:nvPr/>
          </p:nvSpPr>
          <p:spPr>
            <a:xfrm>
              <a:off x="125667" y="142238"/>
              <a:ext cx="769129" cy="769129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54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4031" y="368052"/>
              <a:ext cx="1524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9" name="Line"/>
          <p:cNvSpPr/>
          <p:nvPr/>
        </p:nvSpPr>
        <p:spPr>
          <a:xfrm flipV="1">
            <a:off x="9195298" y="5442426"/>
            <a:ext cx="3780846" cy="250816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0" name="Line"/>
          <p:cNvSpPr/>
          <p:nvPr/>
        </p:nvSpPr>
        <p:spPr>
          <a:xfrm flipV="1">
            <a:off x="9204252" y="5442028"/>
            <a:ext cx="3763828" cy="1574628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1" name="Line"/>
          <p:cNvSpPr/>
          <p:nvPr/>
        </p:nvSpPr>
        <p:spPr>
          <a:xfrm>
            <a:off x="9202439" y="4250630"/>
            <a:ext cx="3780405" cy="1189755"/>
          </a:xfrm>
          <a:prstGeom prst="line">
            <a:avLst/>
          </a:prstGeom>
          <a:ln w="50800">
            <a:solidFill>
              <a:srgbClr val="AD423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52" name="20"/>
          <p:cNvSpPr txBox="1"/>
          <p:nvPr/>
        </p:nvSpPr>
        <p:spPr>
          <a:xfrm>
            <a:off x="11226488" y="4226401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553" name="-15"/>
          <p:cNvSpPr txBox="1"/>
          <p:nvPr/>
        </p:nvSpPr>
        <p:spPr>
          <a:xfrm>
            <a:off x="11163051" y="5049001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554" name="-15"/>
          <p:cNvSpPr txBox="1"/>
          <p:nvPr/>
        </p:nvSpPr>
        <p:spPr>
          <a:xfrm>
            <a:off x="11860476" y="5739367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801608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555" name="-15"/>
          <p:cNvSpPr txBox="1"/>
          <p:nvPr/>
        </p:nvSpPr>
        <p:spPr>
          <a:xfrm>
            <a:off x="9267639" y="4653523"/>
            <a:ext cx="66484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185844"/>
                </a:solidFill>
              </a:defRPr>
            </a:lvl1pPr>
          </a:lstStyle>
          <a:p>
            <a:pPr/>
            <a:r>
              <a:t>-15</a:t>
            </a:r>
          </a:p>
        </p:txBody>
      </p:sp>
      <p:sp>
        <p:nvSpPr>
          <p:cNvPr id="556" name="20"/>
          <p:cNvSpPr txBox="1"/>
          <p:nvPr/>
        </p:nvSpPr>
        <p:spPr>
          <a:xfrm>
            <a:off x="9406219" y="5874671"/>
            <a:ext cx="5379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000">
                <a:solidFill>
                  <a:srgbClr val="185844"/>
                </a:solidFill>
              </a:defRPr>
            </a:lvl1pPr>
          </a:lstStyle>
          <a:p>
            <a:pPr/>
            <a:r>
              <a:t>20</a:t>
            </a:r>
          </a:p>
        </p:txBody>
      </p:sp>
      <p:grpSp>
        <p:nvGrpSpPr>
          <p:cNvPr id="560" name="Group"/>
          <p:cNvGrpSpPr/>
          <p:nvPr/>
        </p:nvGrpSpPr>
        <p:grpSpPr>
          <a:xfrm>
            <a:off x="19344678" y="5425625"/>
            <a:ext cx="2936876" cy="1053605"/>
            <a:chOff x="0" y="0"/>
            <a:chExt cx="2936875" cy="1053604"/>
          </a:xfrm>
        </p:grpSpPr>
        <p:sp>
          <p:nvSpPr>
            <p:cNvPr id="557" name="Rectangle"/>
            <p:cNvSpPr/>
            <p:nvPr/>
          </p:nvSpPr>
          <p:spPr>
            <a:xfrm>
              <a:off x="21204" y="0"/>
              <a:ext cx="2894466" cy="1053605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 w="25400" cap="flat">
              <a:solidFill>
                <a:srgbClr val="185844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8" name="Oval"/>
            <p:cNvSpPr/>
            <p:nvPr/>
          </p:nvSpPr>
          <p:spPr>
            <a:xfrm>
              <a:off x="100325" y="142238"/>
              <a:ext cx="2736225" cy="769128"/>
            </a:xfrm>
            <a:prstGeom prst="ellipse">
              <a:avLst/>
            </a:prstGeom>
            <a:solidFill>
              <a:srgbClr val="FFE42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9" name="XOR"/>
            <p:cNvSpPr txBox="1"/>
            <p:nvPr/>
          </p:nvSpPr>
          <p:spPr>
            <a:xfrm>
              <a:off x="0" y="171201"/>
              <a:ext cx="293687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XOR</a:t>
              </a:r>
            </a:p>
          </p:txBody>
        </p:sp>
      </p:grpSp>
      <p:sp>
        <p:nvSpPr>
          <p:cNvPr id="561" name="Line"/>
          <p:cNvSpPr/>
          <p:nvPr/>
        </p:nvSpPr>
        <p:spPr>
          <a:xfrm>
            <a:off x="14969277" y="3362174"/>
            <a:ext cx="4358060" cy="2569693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2" name="Line"/>
          <p:cNvSpPr/>
          <p:nvPr/>
        </p:nvSpPr>
        <p:spPr>
          <a:xfrm>
            <a:off x="15891260" y="5464968"/>
            <a:ext cx="3461367" cy="447808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3" name="Line"/>
          <p:cNvSpPr/>
          <p:nvPr/>
        </p:nvSpPr>
        <p:spPr>
          <a:xfrm flipV="1">
            <a:off x="15895423" y="5905565"/>
            <a:ext cx="3412328" cy="1296876"/>
          </a:xfrm>
          <a:prstGeom prst="line">
            <a:avLst/>
          </a:prstGeom>
          <a:ln w="50800">
            <a:solidFill>
              <a:srgbClr val="00BCF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564" name="AND"/>
          <p:cNvSpPr txBox="1"/>
          <p:nvPr/>
        </p:nvSpPr>
        <p:spPr>
          <a:xfrm>
            <a:off x="17583505" y="2400258"/>
            <a:ext cx="14547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BCF2"/>
                </a:solidFill>
              </a:defRPr>
            </a:lvl1pPr>
          </a:lstStyle>
          <a:p>
            <a:pPr/>
            <a:r>
              <a:t>AND</a:t>
            </a:r>
          </a:p>
        </p:txBody>
      </p:sp>
      <p:sp>
        <p:nvSpPr>
          <p:cNvPr id="565" name="-20"/>
          <p:cNvSpPr txBox="1"/>
          <p:nvPr/>
        </p:nvSpPr>
        <p:spPr>
          <a:xfrm>
            <a:off x="16425586" y="3450545"/>
            <a:ext cx="8483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-20</a:t>
            </a:r>
          </a:p>
        </p:txBody>
      </p:sp>
      <p:sp>
        <p:nvSpPr>
          <p:cNvPr id="566" name="15"/>
          <p:cNvSpPr txBox="1"/>
          <p:nvPr/>
        </p:nvSpPr>
        <p:spPr>
          <a:xfrm>
            <a:off x="16510168" y="4851352"/>
            <a:ext cx="6791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567" name="15"/>
          <p:cNvSpPr txBox="1"/>
          <p:nvPr/>
        </p:nvSpPr>
        <p:spPr>
          <a:xfrm>
            <a:off x="16510168" y="6014949"/>
            <a:ext cx="67919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BCF2"/>
                </a:solidFill>
              </a:defRPr>
            </a:lvl1pPr>
          </a:lstStyle>
          <a:p>
            <a:pPr/>
            <a: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NetworkRepresentation.pdf" descr="NetworkRepresenta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8140" y="2930992"/>
            <a:ext cx="16198213" cy="9111495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1" name="Neural Networks"/>
          <p:cNvSpPr txBox="1"/>
          <p:nvPr/>
        </p:nvSpPr>
        <p:spPr>
          <a:xfrm>
            <a:off x="7081336" y="308163"/>
            <a:ext cx="10221327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572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574" name="Can be used in classifications and numerical predictions…"/>
          <p:cNvSpPr txBox="1"/>
          <p:nvPr/>
        </p:nvSpPr>
        <p:spPr>
          <a:xfrm>
            <a:off x="247052" y="2482939"/>
            <a:ext cx="8258124" cy="100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Can be used in classifications and numerical predictions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Don’t add more inputs, let machine find own shape 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Ability to learn ‘any’ function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More nodes/hidden layers allows for more complex features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8592446" y="5085870"/>
            <a:ext cx="3923258" cy="5160421"/>
            <a:chOff x="0" y="0"/>
            <a:chExt cx="3923256" cy="5160419"/>
          </a:xfrm>
        </p:grpSpPr>
        <p:grpSp>
          <p:nvGrpSpPr>
            <p:cNvPr id="579" name="Group"/>
            <p:cNvGrpSpPr/>
            <p:nvPr/>
          </p:nvGrpSpPr>
          <p:grpSpPr>
            <a:xfrm>
              <a:off x="0" y="0"/>
              <a:ext cx="1020463" cy="1053605"/>
              <a:chOff x="0" y="0"/>
              <a:chExt cx="1020462" cy="1053604"/>
            </a:xfrm>
          </p:grpSpPr>
          <p:sp>
            <p:nvSpPr>
              <p:cNvPr id="575" name="Rectangle"/>
              <p:cNvSpPr/>
              <p:nvPr/>
            </p:nvSpPr>
            <p:spPr>
              <a:xfrm>
                <a:off x="0" y="0"/>
                <a:ext cx="1020463" cy="1053605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578" name="Group"/>
              <p:cNvGrpSpPr/>
              <p:nvPr/>
            </p:nvGrpSpPr>
            <p:grpSpPr>
              <a:xfrm>
                <a:off x="125667" y="142238"/>
                <a:ext cx="769129" cy="769128"/>
                <a:chOff x="0" y="0"/>
                <a:chExt cx="769127" cy="769127"/>
              </a:xfrm>
            </p:grpSpPr>
            <p:sp>
              <p:nvSpPr>
                <p:cNvPr id="576" name="Group"/>
                <p:cNvSpPr/>
                <p:nvPr/>
              </p:nvSpPr>
              <p:spPr>
                <a:xfrm>
                  <a:off x="0" y="0"/>
                  <a:ext cx="769128" cy="769128"/>
                </a:xfrm>
                <a:prstGeom prst="ellipse">
                  <a:avLst/>
                </a:prstGeom>
                <a:solidFill>
                  <a:srgbClr val="FFE42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577" name="Image" descr="Image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308364" y="225813"/>
                  <a:ext cx="152401" cy="3175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58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92297" t="0" r="0" b="0"/>
            <a:stretch>
              <a:fillRect/>
            </a:stretch>
          </p:blipFill>
          <p:spPr>
            <a:xfrm>
              <a:off x="1293552" y="1975638"/>
              <a:ext cx="561483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6083" t="0" r="55190" b="0"/>
            <a:stretch>
              <a:fillRect/>
            </a:stretch>
          </p:blipFill>
          <p:spPr>
            <a:xfrm>
              <a:off x="1256245" y="209302"/>
              <a:ext cx="636105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3807" t="0" r="27509" b="0"/>
            <a:stretch>
              <a:fillRect/>
            </a:stretch>
          </p:blipFill>
          <p:spPr>
            <a:xfrm>
              <a:off x="1257832" y="1245614"/>
              <a:ext cx="632954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86" name="Group"/>
            <p:cNvGrpSpPr/>
            <p:nvPr/>
          </p:nvGrpSpPr>
          <p:grpSpPr>
            <a:xfrm>
              <a:off x="2902794" y="1390121"/>
              <a:ext cx="1020463" cy="1053605"/>
              <a:chOff x="0" y="0"/>
              <a:chExt cx="1020462" cy="1053604"/>
            </a:xfrm>
          </p:grpSpPr>
          <p:sp>
            <p:nvSpPr>
              <p:cNvPr id="583" name="Rectangle"/>
              <p:cNvSpPr/>
              <p:nvPr/>
            </p:nvSpPr>
            <p:spPr>
              <a:xfrm>
                <a:off x="0" y="0"/>
                <a:ext cx="1020463" cy="1053605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4" name="Group"/>
              <p:cNvSpPr/>
              <p:nvPr/>
            </p:nvSpPr>
            <p:spPr>
              <a:xfrm>
                <a:off x="125668" y="159524"/>
                <a:ext cx="769128" cy="769128"/>
              </a:xfrm>
              <a:prstGeom prst="ellipse">
                <a:avLst/>
              </a:prstGeom>
              <a:solidFill>
                <a:srgbClr val="FFE4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585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94730" b="0"/>
              <a:stretch>
                <a:fillRect/>
              </a:stretch>
            </p:blipFill>
            <p:spPr>
              <a:xfrm>
                <a:off x="318143" y="159524"/>
                <a:ext cx="384166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87" name="Line"/>
            <p:cNvSpPr/>
            <p:nvPr/>
          </p:nvSpPr>
          <p:spPr>
            <a:xfrm flipV="1">
              <a:off x="1021779" y="1930503"/>
              <a:ext cx="1880323" cy="1304364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88" name="Line"/>
            <p:cNvSpPr/>
            <p:nvPr/>
          </p:nvSpPr>
          <p:spPr>
            <a:xfrm>
              <a:off x="1016025" y="1923591"/>
              <a:ext cx="1872336" cy="9071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589" name="Line"/>
            <p:cNvSpPr/>
            <p:nvPr/>
          </p:nvSpPr>
          <p:spPr>
            <a:xfrm>
              <a:off x="1025772" y="499289"/>
              <a:ext cx="1885772" cy="1464069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601" name="Group"/>
            <p:cNvGrpSpPr/>
            <p:nvPr/>
          </p:nvGrpSpPr>
          <p:grpSpPr>
            <a:xfrm>
              <a:off x="0" y="1304073"/>
              <a:ext cx="1020463" cy="3856347"/>
              <a:chOff x="0" y="0"/>
              <a:chExt cx="1020462" cy="3856346"/>
            </a:xfrm>
          </p:grpSpPr>
          <p:sp>
            <p:nvSpPr>
              <p:cNvPr id="590" name="Rectangle"/>
              <p:cNvSpPr/>
              <p:nvPr/>
            </p:nvSpPr>
            <p:spPr>
              <a:xfrm>
                <a:off x="0" y="0"/>
                <a:ext cx="1020463" cy="3856347"/>
              </a:xfrm>
              <a:prstGeom prst="rect">
                <a:avLst/>
              </a:prstGeom>
              <a:solidFill>
                <a:srgbClr val="185844">
                  <a:alpha val="25355"/>
                </a:srgbClr>
              </a:solidFill>
              <a:ln w="25400" cap="flat">
                <a:solidFill>
                  <a:srgbClr val="185844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600" name="Group"/>
              <p:cNvGrpSpPr/>
              <p:nvPr/>
            </p:nvGrpSpPr>
            <p:grpSpPr>
              <a:xfrm>
                <a:off x="125667" y="246019"/>
                <a:ext cx="769129" cy="3458761"/>
                <a:chOff x="0" y="0"/>
                <a:chExt cx="769127" cy="3458760"/>
              </a:xfrm>
            </p:grpSpPr>
            <p:grpSp>
              <p:nvGrpSpPr>
                <p:cNvPr id="593" name="Group"/>
                <p:cNvGrpSpPr/>
                <p:nvPr/>
              </p:nvGrpSpPr>
              <p:grpSpPr>
                <a:xfrm>
                  <a:off x="0" y="1344816"/>
                  <a:ext cx="769128" cy="769128"/>
                  <a:chOff x="0" y="0"/>
                  <a:chExt cx="769127" cy="769127"/>
                </a:xfrm>
              </p:grpSpPr>
              <p:sp>
                <p:nvSpPr>
                  <p:cNvPr id="591" name="Circle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592" name="Image" descr="Image"/>
                  <p:cNvPicPr>
                    <a:picLocks noChangeAspect="1"/>
                  </p:cNvPicPr>
                  <p:nvPr/>
                </p:nvPicPr>
                <p:blipFill>
                  <a:blip r:embed="rId6">
                    <a:extLst/>
                  </a:blip>
                  <a:stretch>
                    <a:fillRect/>
                  </a:stretch>
                </p:blipFill>
                <p:spPr>
                  <a:xfrm>
                    <a:off x="168663" y="244864"/>
                    <a:ext cx="431801" cy="2794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596" name="Group"/>
                <p:cNvGrpSpPr/>
                <p:nvPr/>
              </p:nvGrpSpPr>
              <p:grpSpPr>
                <a:xfrm>
                  <a:off x="0" y="0"/>
                  <a:ext cx="769128" cy="769128"/>
                  <a:chOff x="0" y="0"/>
                  <a:chExt cx="769127" cy="769127"/>
                </a:xfrm>
              </p:grpSpPr>
              <p:sp>
                <p:nvSpPr>
                  <p:cNvPr id="594" name="Circle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595" name="Image" descr="Image"/>
                  <p:cNvPicPr>
                    <a:picLocks noChangeAspect="1"/>
                  </p:cNvPicPr>
                  <p:nvPr/>
                </p:nvPicPr>
                <p:blipFill>
                  <a:blip r:embed="rId7">
                    <a:extLst/>
                  </a:blip>
                  <a:srcRect l="0" t="0" r="0" b="0"/>
                  <a:stretch>
                    <a:fillRect/>
                  </a:stretch>
                </p:blipFill>
                <p:spPr>
                  <a:xfrm>
                    <a:off x="175013" y="244863"/>
                    <a:ext cx="419101" cy="2794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grpSp>
              <p:nvGrpSpPr>
                <p:cNvPr id="599" name="Group"/>
                <p:cNvGrpSpPr/>
                <p:nvPr/>
              </p:nvGrpSpPr>
              <p:grpSpPr>
                <a:xfrm>
                  <a:off x="0" y="2689632"/>
                  <a:ext cx="769128" cy="769129"/>
                  <a:chOff x="0" y="0"/>
                  <a:chExt cx="769127" cy="769127"/>
                </a:xfrm>
              </p:grpSpPr>
              <p:sp>
                <p:nvSpPr>
                  <p:cNvPr id="597" name="Circle"/>
                  <p:cNvSpPr/>
                  <p:nvPr/>
                </p:nvSpPr>
                <p:spPr>
                  <a:xfrm>
                    <a:off x="0" y="0"/>
                    <a:ext cx="769128" cy="769128"/>
                  </a:xfrm>
                  <a:prstGeom prst="ellipse">
                    <a:avLst/>
                  </a:prstGeom>
                  <a:solidFill>
                    <a:srgbClr val="FFE42C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pic>
                <p:nvPicPr>
                  <p:cNvPr id="598" name="Image" descr="Image"/>
                  <p:cNvPicPr>
                    <a:picLocks noChangeAspect="1"/>
                  </p:cNvPicPr>
                  <p:nvPr/>
                </p:nvPicPr>
                <p:blipFill>
                  <a:blip r:embed="rId8">
                    <a:extLst/>
                  </a:blip>
                  <a:stretch>
                    <a:fillRect/>
                  </a:stretch>
                </p:blipFill>
                <p:spPr>
                  <a:xfrm>
                    <a:off x="177267" y="244864"/>
                    <a:ext cx="414594" cy="279401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</p:grpSp>
        <p:sp>
          <p:nvSpPr>
            <p:cNvPr id="602" name="Line"/>
            <p:cNvSpPr/>
            <p:nvPr/>
          </p:nvSpPr>
          <p:spPr>
            <a:xfrm flipV="1">
              <a:off x="1023081" y="1929585"/>
              <a:ext cx="1865279" cy="2726851"/>
            </a:xfrm>
            <a:prstGeom prst="line">
              <a:avLst/>
            </a:prstGeom>
            <a:noFill/>
            <a:ln w="50800" cap="flat">
              <a:solidFill>
                <a:srgbClr val="18584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pic>
          <p:nvPicPr>
            <p:cNvPr id="60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51120" y="3632580"/>
              <a:ext cx="561579" cy="405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9" grpId="2"/>
      <p:bldP build="whole" bldLvl="1" animBg="1" rev="0" advAuto="0" spid="60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CircularData_Hidden.mp4" descr="CircularData_Hidden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55860" y="3602766"/>
            <a:ext cx="9481066" cy="8126629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8" name="Neural Networks"/>
          <p:cNvSpPr txBox="1"/>
          <p:nvPr/>
        </p:nvSpPr>
        <p:spPr>
          <a:xfrm>
            <a:off x="7081336" y="308163"/>
            <a:ext cx="10221327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pic>
        <p:nvPicPr>
          <p:cNvPr id="609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611" name="Can be used in classifications and numerical predictions…"/>
          <p:cNvSpPr txBox="1"/>
          <p:nvPr/>
        </p:nvSpPr>
        <p:spPr>
          <a:xfrm>
            <a:off x="247052" y="2482939"/>
            <a:ext cx="8258124" cy="1000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Can be used in classifications and numerical predictions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Don’t add more inputs, let machine find own shape 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Ability to learn ‘any’ function</a:t>
            </a: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</a:p>
          <a:p>
            <a: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pPr>
            <a:r>
              <a:t>More nodes/hidden layers allows for more complex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" fill="hold"/>
                                        <p:tgtEl>
                                          <p:spTgt spid="6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4" name="Measuring Classifiers"/>
          <p:cNvSpPr txBox="1"/>
          <p:nvPr/>
        </p:nvSpPr>
        <p:spPr>
          <a:xfrm>
            <a:off x="1192242" y="308163"/>
            <a:ext cx="21999516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Measuring Classifiers</a:t>
            </a:r>
          </a:p>
        </p:txBody>
      </p:sp>
      <p:pic>
        <p:nvPicPr>
          <p:cNvPr id="615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pic>
        <p:nvPicPr>
          <p:cNvPr id="617" name="OutputExample.pdf" descr="OutputExampl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821" y="4089379"/>
            <a:ext cx="7519716" cy="7481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OutputExample2.pdf" descr="OutputExampl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0191" y="3868747"/>
            <a:ext cx="7779850" cy="7705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ROCCURVE_Example1.pdf" descr="ROCCURVE_Example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30922" y="3724713"/>
            <a:ext cx="8006578" cy="7993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ROCCURVE_Example2.pdf" descr="ROCCURVE_Example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99197" y="3724713"/>
            <a:ext cx="8070029" cy="79937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5" name="Group"/>
          <p:cNvGrpSpPr/>
          <p:nvPr/>
        </p:nvGrpSpPr>
        <p:grpSpPr>
          <a:xfrm>
            <a:off x="4528646" y="3431085"/>
            <a:ext cx="1657324" cy="7943569"/>
            <a:chOff x="-50799" y="-187063"/>
            <a:chExt cx="1657322" cy="7943568"/>
          </a:xfrm>
        </p:grpSpPr>
        <p:pic>
          <p:nvPicPr>
            <p:cNvPr id="621" name="Line" descr="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3860179" y="3802052"/>
              <a:ext cx="7807306" cy="101601"/>
            </a:xfrm>
            <a:prstGeom prst="rect">
              <a:avLst/>
            </a:prstGeom>
            <a:effectLst/>
          </p:spPr>
        </p:pic>
        <p:pic>
          <p:nvPicPr>
            <p:cNvPr id="623" name="Line" descr="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0800" y="-187064"/>
              <a:ext cx="1657323" cy="457905"/>
            </a:xfrm>
            <a:prstGeom prst="rect">
              <a:avLst/>
            </a:prstGeom>
            <a:effectLst/>
          </p:spPr>
        </p:pic>
      </p:grpSp>
      <p:grpSp>
        <p:nvGrpSpPr>
          <p:cNvPr id="630" name="Group"/>
          <p:cNvGrpSpPr/>
          <p:nvPr/>
        </p:nvGrpSpPr>
        <p:grpSpPr>
          <a:xfrm>
            <a:off x="20289860" y="3993325"/>
            <a:ext cx="912488" cy="912488"/>
            <a:chOff x="-71842" y="-71842"/>
            <a:chExt cx="912487" cy="912487"/>
          </a:xfrm>
        </p:grpSpPr>
        <p:pic>
          <p:nvPicPr>
            <p:cNvPr id="626" name="Line" descr="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8900000">
              <a:off x="-210025" y="333601"/>
              <a:ext cx="1188853" cy="101601"/>
            </a:xfrm>
            <a:prstGeom prst="rect">
              <a:avLst/>
            </a:prstGeom>
            <a:effectLst/>
          </p:spPr>
        </p:pic>
        <p:pic>
          <p:nvPicPr>
            <p:cNvPr id="628" name="Line" descr="Lin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13500000">
              <a:off x="-210025" y="333601"/>
              <a:ext cx="1188853" cy="101601"/>
            </a:xfrm>
            <a:prstGeom prst="rect">
              <a:avLst/>
            </a:prstGeom>
            <a:effectLst/>
          </p:spPr>
        </p:pic>
      </p:grpSp>
      <p:sp>
        <p:nvSpPr>
          <p:cNvPr id="631" name="How good is the classifier?"/>
          <p:cNvSpPr txBox="1"/>
          <p:nvPr/>
        </p:nvSpPr>
        <p:spPr>
          <a:xfrm>
            <a:off x="8323897" y="2223506"/>
            <a:ext cx="77362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How good is the classifier?</a:t>
            </a:r>
          </a:p>
        </p:txBody>
      </p:sp>
      <p:sp>
        <p:nvSpPr>
          <p:cNvPr id="632" name="AUC = 1.0 is perfect, this is not attainable for most problems"/>
          <p:cNvSpPr txBox="1"/>
          <p:nvPr/>
        </p:nvSpPr>
        <p:spPr>
          <a:xfrm>
            <a:off x="3561715" y="12090420"/>
            <a:ext cx="172605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AUC = 1.0 is perfect, this is not attainable for most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20310 -0.000000" origin="layout" pathEditMode="relative">
                                      <p:cBhvr>
                                        <p:cTn id="20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13387 -0.000965 -0.026795 -0.000595 -0.040159 0.001114 C -0.049031 0.002249 -0.057947 0.004015 -0.066140 0.010057 C -0.072454 0.014714 -0.078131 0.021780 -0.082762 0.030780" origin="layout" pathEditMode="relative">
                                      <p:cBhvr>
                                        <p:cTn id="23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82762 0.030780 C -0.087410 0.041653 -0.091548 0.053186 -0.095134 0.065264 C -0.103091 0.092061 -0.108208 0.121026 -0.113355 0.149776 C -0.117080 0.170575 -0.120843 0.191389 -0.124646 0.212219" origin="layout" pathEditMode="relative">
                                      <p:cBhvr>
                                        <p:cTn id="27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20310 -0.000000 L 0.187556 -0.000000" origin="layout" pathEditMode="relative">
                                      <p:cBhvr>
                                        <p:cTn id="30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24646 0.212219 C -0.124755 0.222716 -0.125628 0.233099 -0.127226 0.243119 C -0.129043 0.254509 -0.131769 0.265297 -0.134027 0.276328 C -0.138065 0.296050 -0.140669 0.316730 -0.146057 0.335375 C -0.153333 0.360554 -0.165207 0.380567 -0.178674 0.396825 C -0.186257 0.405979 -0.194297 0.413877 -0.202693 0.420414" origin="layout" pathEditMode="relative">
                                      <p:cBhvr>
                                        <p:cTn id="34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87556 -0.000000 L 0.249916 -0.000000" origin="layout" pathEditMode="relative">
                                      <p:cBhvr>
                                        <p:cTn id="37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8" grpId="1"/>
      <p:bldP build="whole" bldLvl="1" animBg="1" rev="0" advAuto="0" spid="630" grpId="4"/>
      <p:bldP build="whole" bldLvl="1" animBg="1" rev="0" advAuto="0" spid="625" grpId="3"/>
      <p:bldP build="whole" bldLvl="1" animBg="1" rev="0" advAuto="0" spid="620" grpId="2"/>
      <p:bldP build="whole" bldLvl="1" animBg="1" rev="0" advAuto="0" spid="632" grpId="1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5" name="Particle Physics Interlude"/>
          <p:cNvSpPr txBox="1"/>
          <p:nvPr/>
        </p:nvSpPr>
        <p:spPr>
          <a:xfrm>
            <a:off x="4424082" y="308163"/>
            <a:ext cx="15535836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Particle Physics Interlude</a:t>
            </a:r>
          </a:p>
        </p:txBody>
      </p:sp>
      <p:pic>
        <p:nvPicPr>
          <p:cNvPr id="636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638" name="Machine learning particle physics"/>
          <p:cNvSpPr txBox="1"/>
          <p:nvPr/>
        </p:nvSpPr>
        <p:spPr>
          <a:xfrm>
            <a:off x="2717999" y="2340746"/>
            <a:ext cx="18948002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500">
                <a:solidFill>
                  <a:srgbClr val="185844"/>
                </a:solidFill>
              </a:defRPr>
            </a:lvl1pPr>
          </a:lstStyle>
          <a:p>
            <a:pPr/>
            <a:r>
              <a:t>Machine learning particle physics</a:t>
            </a:r>
          </a:p>
        </p:txBody>
      </p:sp>
      <p:grpSp>
        <p:nvGrpSpPr>
          <p:cNvPr id="641" name="Can identify and measure photons, electrons, muons, and things made of quarks"/>
          <p:cNvGrpSpPr/>
          <p:nvPr/>
        </p:nvGrpSpPr>
        <p:grpSpPr>
          <a:xfrm>
            <a:off x="372576" y="4469755"/>
            <a:ext cx="10656602" cy="2590801"/>
            <a:chOff x="0" y="0"/>
            <a:chExt cx="10656601" cy="2590800"/>
          </a:xfrm>
        </p:grpSpPr>
        <p:sp>
          <p:nvSpPr>
            <p:cNvPr id="640" name="Can identify and measure photons, electrons, muons, and things made of quarks"/>
            <p:cNvSpPr txBox="1"/>
            <p:nvPr/>
          </p:nvSpPr>
          <p:spPr>
            <a:xfrm>
              <a:off x="50800" y="50800"/>
              <a:ext cx="10555002" cy="248920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Can identify and measure photons, electrons, muons, and things made of quarks</a:t>
              </a:r>
            </a:p>
          </p:txBody>
        </p:sp>
        <p:pic>
          <p:nvPicPr>
            <p:cNvPr id="639" name="Can identify and measure photons, electrons, muons, and things made of quarks" descr="Can identify and measure photons, electrons, muons, and things made of quark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0656603" cy="2590801"/>
            </a:xfrm>
            <a:prstGeom prst="rect">
              <a:avLst/>
            </a:prstGeom>
            <a:effectLst/>
          </p:spPr>
        </p:pic>
      </p:grpSp>
      <p:grpSp>
        <p:nvGrpSpPr>
          <p:cNvPr id="644" name="Beams travel in ±z direction,…"/>
          <p:cNvGrpSpPr/>
          <p:nvPr/>
        </p:nvGrpSpPr>
        <p:grpSpPr>
          <a:xfrm>
            <a:off x="350840" y="10738973"/>
            <a:ext cx="10656601" cy="1828801"/>
            <a:chOff x="0" y="0"/>
            <a:chExt cx="10656599" cy="1828800"/>
          </a:xfrm>
        </p:grpSpPr>
        <p:sp>
          <p:nvSpPr>
            <p:cNvPr id="643" name="Beams travel in ±z direction,…"/>
            <p:cNvSpPr txBox="1"/>
            <p:nvPr/>
          </p:nvSpPr>
          <p:spPr>
            <a:xfrm>
              <a:off x="50800" y="50800"/>
              <a:ext cx="10555001" cy="172720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185844"/>
                  </a:solidFill>
                </a:defRPr>
              </a:pPr>
              <a:r>
                <a:t>Beams travel in ±z direction, </a:t>
              </a:r>
            </a:p>
            <a:p>
              <a:pPr>
                <a:defRPr>
                  <a:solidFill>
                    <a:srgbClr val="185844"/>
                  </a:solidFill>
                </a:defRPr>
              </a:pPr>
              <a:r>
                <a:t>no momentum in (x, y) plane</a:t>
              </a:r>
            </a:p>
          </p:txBody>
        </p:sp>
        <p:pic>
          <p:nvPicPr>
            <p:cNvPr id="642" name="Beams travel in ±z direction,…" descr="Beams travel in ±z direction,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56601" cy="1828801"/>
            </a:xfrm>
            <a:prstGeom prst="rect">
              <a:avLst/>
            </a:prstGeom>
            <a:effectLst/>
          </p:spPr>
        </p:pic>
      </p:grpSp>
      <p:grpSp>
        <p:nvGrpSpPr>
          <p:cNvPr id="647" name="Neutrinos (and some BSM particles) escape detection"/>
          <p:cNvGrpSpPr/>
          <p:nvPr/>
        </p:nvGrpSpPr>
        <p:grpSpPr>
          <a:xfrm>
            <a:off x="372576" y="8540733"/>
            <a:ext cx="10656602" cy="1828801"/>
            <a:chOff x="0" y="0"/>
            <a:chExt cx="10656601" cy="1828800"/>
          </a:xfrm>
        </p:grpSpPr>
        <p:sp>
          <p:nvSpPr>
            <p:cNvPr id="646" name="Neutrinos (and some BSM particles) escape detection"/>
            <p:cNvSpPr txBox="1"/>
            <p:nvPr/>
          </p:nvSpPr>
          <p:spPr>
            <a:xfrm>
              <a:off x="50800" y="50800"/>
              <a:ext cx="10555002" cy="172720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Neutrinos (and some BSM particles) escape detection</a:t>
              </a:r>
            </a:p>
          </p:txBody>
        </p:sp>
        <p:pic>
          <p:nvPicPr>
            <p:cNvPr id="645" name="Neutrinos (and some BSM particles) escape detection" descr="Neutrinos (and some BSM particles) escape detection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0656603" cy="1828801"/>
            </a:xfrm>
            <a:prstGeom prst="rect">
              <a:avLst/>
            </a:prstGeom>
            <a:effectLst/>
          </p:spPr>
        </p:pic>
      </p:grpSp>
      <p:grpSp>
        <p:nvGrpSpPr>
          <p:cNvPr id="650" name="Energy and momentum vector"/>
          <p:cNvGrpSpPr/>
          <p:nvPr/>
        </p:nvGrpSpPr>
        <p:grpSpPr>
          <a:xfrm>
            <a:off x="13001921" y="4469755"/>
            <a:ext cx="10656601" cy="1066801"/>
            <a:chOff x="0" y="0"/>
            <a:chExt cx="10656599" cy="1066800"/>
          </a:xfrm>
        </p:grpSpPr>
        <p:sp>
          <p:nvSpPr>
            <p:cNvPr id="649" name="Energy and momentum vector"/>
            <p:cNvSpPr txBox="1"/>
            <p:nvPr/>
          </p:nvSpPr>
          <p:spPr>
            <a:xfrm>
              <a:off x="50800" y="50800"/>
              <a:ext cx="10555000" cy="965200"/>
            </a:xfrm>
            <a:prstGeom prst="rect">
              <a:avLst/>
            </a:prstGeom>
            <a:solidFill>
              <a:srgbClr val="00BCF2">
                <a:alpha val="45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Energy and momentum vector</a:t>
              </a:r>
            </a:p>
          </p:txBody>
        </p:sp>
        <p:pic>
          <p:nvPicPr>
            <p:cNvPr id="648" name="Energy and momentum vector" descr="Energy and momentum vector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10656601" cy="1066801"/>
            </a:xfrm>
            <a:prstGeom prst="rect">
              <a:avLst/>
            </a:prstGeom>
            <a:effectLst/>
          </p:spPr>
        </p:pic>
      </p:grpSp>
      <p:sp>
        <p:nvSpPr>
          <p:cNvPr id="651" name="Missing momentum in (x, y) plane"/>
          <p:cNvSpPr txBox="1"/>
          <p:nvPr/>
        </p:nvSpPr>
        <p:spPr>
          <a:xfrm>
            <a:off x="13052721" y="11140967"/>
            <a:ext cx="105550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Missing momentum in (x, y) plane</a:t>
            </a:r>
          </a:p>
        </p:txBody>
      </p:sp>
      <p:pic>
        <p:nvPicPr>
          <p:cNvPr id="652" name="Rounded Rectangle" descr="Rounded Rectangl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1597" y="4619111"/>
            <a:ext cx="2723281" cy="965201"/>
          </a:xfrm>
          <a:prstGeom prst="rect">
            <a:avLst/>
          </a:prstGeom>
        </p:spPr>
      </p:pic>
      <p:pic>
        <p:nvPicPr>
          <p:cNvPr id="654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40797" y="3417021"/>
            <a:ext cx="9150841" cy="1324129"/>
          </a:xfrm>
          <a:prstGeom prst="rect">
            <a:avLst/>
          </a:prstGeom>
        </p:spPr>
      </p:pic>
      <p:sp>
        <p:nvSpPr>
          <p:cNvPr id="656" name="jets (b-jets)"/>
          <p:cNvSpPr txBox="1"/>
          <p:nvPr/>
        </p:nvSpPr>
        <p:spPr>
          <a:xfrm>
            <a:off x="14916470" y="6037916"/>
            <a:ext cx="3289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jets (b-jets)</a:t>
            </a:r>
          </a:p>
        </p:txBody>
      </p:sp>
      <p:pic>
        <p:nvPicPr>
          <p:cNvPr id="657" name="Oval" descr="Oval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20263" y="6139265"/>
            <a:ext cx="2467375" cy="890917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660" name="Which heavy particle decayed to the final state particles?"/>
          <p:cNvGrpSpPr/>
          <p:nvPr/>
        </p:nvGrpSpPr>
        <p:grpSpPr>
          <a:xfrm>
            <a:off x="13001921" y="7129738"/>
            <a:ext cx="10656602" cy="2734781"/>
            <a:chOff x="0" y="0"/>
            <a:chExt cx="10656601" cy="2734779"/>
          </a:xfrm>
        </p:grpSpPr>
        <p:sp>
          <p:nvSpPr>
            <p:cNvPr id="659" name="Which heavy particle decayed to the final state particles?"/>
            <p:cNvSpPr txBox="1"/>
            <p:nvPr/>
          </p:nvSpPr>
          <p:spPr>
            <a:xfrm>
              <a:off x="50800" y="50800"/>
              <a:ext cx="10555002" cy="263318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801608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pPr/>
              <a:r>
                <a:t>Which heavy particle decayed to the final state particles?</a:t>
              </a:r>
            </a:p>
          </p:txBody>
        </p:sp>
        <p:pic>
          <p:nvPicPr>
            <p:cNvPr id="658" name="Which heavy particle decayed to the final state particles?" descr="Which heavy particle decayed to the final state particles?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10656603" cy="2734781"/>
            </a:xfrm>
            <a:prstGeom prst="rect">
              <a:avLst/>
            </a:prstGeom>
            <a:effectLst/>
          </p:spPr>
        </p:pic>
      </p:grpSp>
      <p:pic>
        <p:nvPicPr>
          <p:cNvPr id="661" name="Line" descr="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578664" y="6716607"/>
            <a:ext cx="8207341" cy="1300586"/>
          </a:xfrm>
          <a:prstGeom prst="rect">
            <a:avLst/>
          </a:prstGeom>
        </p:spPr>
      </p:pic>
      <p:pic>
        <p:nvPicPr>
          <p:cNvPr id="666" name="Connection Line" descr="Connection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906760" y="8246110"/>
            <a:ext cx="687070" cy="4805680"/>
          </a:xfrm>
          <a:prstGeom prst="rect">
            <a:avLst/>
          </a:prstGeom>
        </p:spPr>
      </p:pic>
      <p:pic>
        <p:nvPicPr>
          <p:cNvPr id="664" name="Line" descr="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510190" y="11338961"/>
            <a:ext cx="1667478" cy="4579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11"/>
      <p:bldP build="whole" bldLvl="1" animBg="1" rev="0" advAuto="0" spid="656" grpId="5"/>
      <p:bldP build="whole" bldLvl="1" animBg="1" rev="0" advAuto="0" spid="654" grpId="1"/>
      <p:bldP build="whole" bldLvl="1" animBg="1" rev="0" advAuto="0" spid="661" grpId="6"/>
      <p:bldP build="whole" bldLvl="1" animBg="1" rev="0" advAuto="0" spid="666" grpId="7"/>
      <p:bldP build="whole" bldLvl="1" animBg="1" rev="0" advAuto="0" spid="664" grpId="9"/>
      <p:bldP build="whole" bldLvl="1" animBg="1" rev="0" advAuto="0" spid="650" grpId="3"/>
      <p:bldP build="whole" bldLvl="1" animBg="1" rev="0" advAuto="0" spid="657" grpId="4"/>
      <p:bldP build="whole" bldLvl="1" animBg="1" rev="0" advAuto="0" spid="654" grpId="10"/>
      <p:bldP build="whole" bldLvl="1" animBg="1" rev="0" advAuto="0" spid="652" grpId="2"/>
      <p:bldP build="whole" bldLvl="1" animBg="1" rev="0" advAuto="0" spid="651" grpId="8"/>
      <p:bldP build="whole" bldLvl="1" animBg="1" rev="0" advAuto="0" spid="661" grpId="13"/>
      <p:bldP build="whole" bldLvl="1" animBg="1" rev="0" advAuto="0" spid="666" grpId="14"/>
      <p:bldP build="whole" bldLvl="1" animBg="1" rev="0" advAuto="0" spid="664" grpId="15"/>
      <p:bldP build="whole" bldLvl="1" animBg="1" rev="0" advAuto="0" spid="660" grpId="16"/>
      <p:bldP build="whole" bldLvl="1" animBg="1" rev="0" advAuto="0" spid="657" grpId="1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0" name="Neural Networks (Deep Learning)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 (Deep Learning)</a:t>
            </a:r>
          </a:p>
        </p:txBody>
      </p:sp>
      <p:pic>
        <p:nvPicPr>
          <p:cNvPr id="671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pic>
        <p:nvPicPr>
          <p:cNvPr id="673" name="Screen Shot 2017-10-05 at 5.51.29 PM.png" descr="Screen Shot 2017-10-05 at 5.51.29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5245" y="2711024"/>
            <a:ext cx="8182786" cy="959637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676" name="One of first papers to show deep learning outperforming standard techniques in HEP…"/>
          <p:cNvGrpSpPr/>
          <p:nvPr/>
        </p:nvGrpSpPr>
        <p:grpSpPr>
          <a:xfrm>
            <a:off x="997094" y="7805695"/>
            <a:ext cx="12291870" cy="4114811"/>
            <a:chOff x="0" y="0"/>
            <a:chExt cx="12291868" cy="4114809"/>
          </a:xfrm>
        </p:grpSpPr>
        <p:sp>
          <p:nvSpPr>
            <p:cNvPr id="675" name="One of first papers to show deep learning outperforming standard techniques in HEP…"/>
            <p:cNvSpPr txBox="1"/>
            <p:nvPr/>
          </p:nvSpPr>
          <p:spPr>
            <a:xfrm>
              <a:off x="50800" y="50800"/>
              <a:ext cx="12190269" cy="4013210"/>
            </a:xfrm>
            <a:prstGeom prst="rect">
              <a:avLst/>
            </a:prstGeom>
            <a:solidFill>
              <a:srgbClr val="00BCF2">
                <a:alpha val="45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610576" indent="-610576" algn="l"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One of first papers to show deep learning </a:t>
              </a:r>
              <a:r>
                <a:rPr b="1" i="1" u="sng">
                  <a:solidFill>
                    <a:srgbClr val="801608"/>
                  </a:solidFill>
                  <a:latin typeface="Helvetica"/>
                  <a:ea typeface="Helvetica"/>
                  <a:cs typeface="Helvetica"/>
                  <a:sym typeface="Helvetica"/>
                </a:rPr>
                <a:t>outperforming</a:t>
              </a:r>
              <a:r>
                <a:t> standard techniques in HEP</a:t>
              </a:r>
            </a:p>
            <a:p>
              <a:pPr marL="610576" indent="-610576" algn="l"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Compares shallow and deep networks on raw and high-level features</a:t>
              </a:r>
            </a:p>
          </p:txBody>
        </p:sp>
        <p:pic>
          <p:nvPicPr>
            <p:cNvPr id="674" name="One of first papers to show deep learning outperforming standard techniques in HEP…" descr="One of first papers to show deep learning outperforming standard techniques in HEP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291869" cy="4114810"/>
            </a:xfrm>
            <a:prstGeom prst="rect">
              <a:avLst/>
            </a:prstGeom>
            <a:effectLst/>
          </p:spPr>
        </p:pic>
      </p:grpSp>
      <p:pic>
        <p:nvPicPr>
          <p:cNvPr id="677" name="Image" descr="Imag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9202" y="2711024"/>
            <a:ext cx="12327654" cy="3644772"/>
          </a:xfrm>
          <a:prstGeom prst="rect">
            <a:avLst/>
          </a:prstGeom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678" name="[1402.4735]"/>
          <p:cNvSpPr txBox="1"/>
          <p:nvPr/>
        </p:nvSpPr>
        <p:spPr>
          <a:xfrm>
            <a:off x="5716311" y="6249279"/>
            <a:ext cx="28534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185844"/>
                </a:solidFill>
              </a:defRPr>
            </a:lvl1pPr>
          </a:lstStyle>
          <a:p>
            <a:pPr/>
            <a:r>
              <a:t>[1402.4735]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LinearData.pdf" descr="Linear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936" y="2423223"/>
            <a:ext cx="7906652" cy="782875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" name="Review: Linear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Review: Linear Regression</a:t>
            </a:r>
          </a:p>
        </p:txBody>
      </p:sp>
      <p:pic>
        <p:nvPicPr>
          <p:cNvPr id="51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57" name="Group"/>
          <p:cNvGrpSpPr/>
          <p:nvPr/>
        </p:nvGrpSpPr>
        <p:grpSpPr>
          <a:xfrm>
            <a:off x="1357174" y="2250357"/>
            <a:ext cx="12310083" cy="11226801"/>
            <a:chOff x="0" y="0"/>
            <a:chExt cx="12310081" cy="11226800"/>
          </a:xfrm>
        </p:grpSpPr>
        <p:pic>
          <p:nvPicPr>
            <p:cNvPr id="5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31392" y="2674859"/>
              <a:ext cx="4813301" cy="62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" name="How to fit data…"/>
            <p:cNvSpPr txBox="1"/>
            <p:nvPr/>
          </p:nvSpPr>
          <p:spPr>
            <a:xfrm>
              <a:off x="0" y="0"/>
              <a:ext cx="12310082" cy="1122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defRPr u="sng">
                  <a:solidFill>
                    <a:srgbClr val="185844"/>
                  </a:solidFill>
                </a:defRPr>
              </a:pPr>
              <a:r>
                <a:t>How to fit data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Plot the data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Define the function</a:t>
              </a: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 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Choose how to know what fits best</a:t>
              </a: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a.k.a. 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Loss Function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>
                <a:lnSpc>
                  <a:spcPct val="120000"/>
                </a:lnSpc>
                <a:defRPr>
                  <a:solidFill>
                    <a:srgbClr val="185844"/>
                  </a:solidFill>
                </a:defRPr>
              </a:pP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MSE: </a:t>
              </a:r>
            </a:p>
            <a:p>
              <a:pPr marL="854807" indent="-854807" algn="l">
                <a:buSzPct val="100000"/>
                <a:buAutoNum type="arabicPeriod" startAt="4"/>
                <a:defRPr>
                  <a:solidFill>
                    <a:srgbClr val="185844"/>
                  </a:solidFill>
                </a:defRPr>
              </a:pPr>
            </a:p>
            <a:p>
              <a:pPr marL="854807" indent="-854807" algn="l">
                <a:buSzPct val="100000"/>
                <a:buAutoNum type="arabicPeriod" startAt="5"/>
                <a:defRPr>
                  <a:solidFill>
                    <a:srgbClr val="185844"/>
                  </a:solidFill>
                </a:defRPr>
              </a:pPr>
              <a:r>
                <a:t>Find the minimum error (loss) (cost)</a:t>
              </a:r>
            </a:p>
            <a:p>
              <a:pPr algn="l">
                <a:defRPr>
                  <a:solidFill>
                    <a:srgbClr val="185844"/>
                  </a:solidFill>
                </a:defRPr>
              </a:pP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29618" y="5832059"/>
              <a:ext cx="8890001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02040" y="8943353"/>
              <a:ext cx="9906001" cy="182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8" name="LinearData_fit.pdf" descr="LinearData_fit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35936" y="2423223"/>
            <a:ext cx="7906652" cy="7828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1" name="Neural Networks (Deep Learning)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 (Deep Learning)</a:t>
            </a:r>
          </a:p>
        </p:txBody>
      </p:sp>
      <p:pic>
        <p:nvPicPr>
          <p:cNvPr id="68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pic>
        <p:nvPicPr>
          <p:cNvPr id="684" name="Screen Shot 2017-10-05 at 5.51.29 PM.png" descr="Screen Shot 2017-10-05 at 5.51.29 PM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92273" y="2222719"/>
            <a:ext cx="5399455" cy="6343562"/>
          </a:xfrm>
          <a:prstGeom prst="rect">
            <a:avLst/>
          </a:prstGeom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688" name="Group"/>
          <p:cNvGrpSpPr/>
          <p:nvPr/>
        </p:nvGrpSpPr>
        <p:grpSpPr>
          <a:xfrm>
            <a:off x="1026746" y="2171919"/>
            <a:ext cx="7121936" cy="10769939"/>
            <a:chOff x="-50799" y="-50799"/>
            <a:chExt cx="7121935" cy="10769937"/>
          </a:xfrm>
        </p:grpSpPr>
        <p:pic>
          <p:nvPicPr>
            <p:cNvPr id="685" name="Rectangle" descr="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0800" y="-50800"/>
              <a:ext cx="7121936" cy="10769939"/>
            </a:xfrm>
            <a:prstGeom prst="rect">
              <a:avLst/>
            </a:prstGeom>
            <a:effectLst/>
          </p:spPr>
        </p:pic>
        <p:pic>
          <p:nvPicPr>
            <p:cNvPr id="68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0108" y="361268"/>
              <a:ext cx="6600120" cy="9945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91" name="Group"/>
          <p:cNvGrpSpPr/>
          <p:nvPr/>
        </p:nvGrpSpPr>
        <p:grpSpPr>
          <a:xfrm>
            <a:off x="16251068" y="2106008"/>
            <a:ext cx="7296746" cy="10901761"/>
            <a:chOff x="-63500" y="-63500"/>
            <a:chExt cx="7296745" cy="10901759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59366" y="99638"/>
              <a:ext cx="5251015" cy="106902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Rectangle" descr="Rectangl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63500" y="-63500"/>
              <a:ext cx="7296746" cy="10901760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03" name="Group"/>
          <p:cNvGrpSpPr/>
          <p:nvPr/>
        </p:nvGrpSpPr>
        <p:grpSpPr>
          <a:xfrm>
            <a:off x="8898593" y="8782794"/>
            <a:ext cx="6586813" cy="3560631"/>
            <a:chOff x="0" y="0"/>
            <a:chExt cx="6586812" cy="3560630"/>
          </a:xfrm>
        </p:grpSpPr>
        <p:sp>
          <p:nvSpPr>
            <p:cNvPr id="692" name="Invariant masses of intermediate sates"/>
            <p:cNvSpPr txBox="1"/>
            <p:nvPr/>
          </p:nvSpPr>
          <p:spPr>
            <a:xfrm>
              <a:off x="0" y="0"/>
              <a:ext cx="6586813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Invariant masses of intermediate sates</a:t>
              </a:r>
            </a:p>
          </p:txBody>
        </p:sp>
        <p:grpSp>
          <p:nvGrpSpPr>
            <p:cNvPr id="702" name="Group"/>
            <p:cNvGrpSpPr/>
            <p:nvPr/>
          </p:nvGrpSpPr>
          <p:grpSpPr>
            <a:xfrm>
              <a:off x="262409" y="2117142"/>
              <a:ext cx="6090445" cy="1443489"/>
              <a:chOff x="0" y="0"/>
              <a:chExt cx="6090443" cy="1443488"/>
            </a:xfrm>
          </p:grpSpPr>
          <p:grpSp>
            <p:nvGrpSpPr>
              <p:cNvPr id="697" name="Group"/>
              <p:cNvGrpSpPr/>
              <p:nvPr/>
            </p:nvGrpSpPr>
            <p:grpSpPr>
              <a:xfrm>
                <a:off x="0" y="0"/>
                <a:ext cx="6090444" cy="469900"/>
                <a:chOff x="0" y="0"/>
                <a:chExt cx="6090443" cy="469900"/>
              </a:xfrm>
            </p:grpSpPr>
            <p:pic>
              <p:nvPicPr>
                <p:cNvPr id="693" name="Image" descr="Image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977900" cy="4699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4" name="Image" descr="Image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3289829" y="38100"/>
                  <a:ext cx="1028701" cy="393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5" name="Image" descr="Image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536964" y="0"/>
                  <a:ext cx="1219201" cy="4699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6" name="Image" descr="Image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4833143" y="0"/>
                  <a:ext cx="1257301" cy="4699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701" name="Group"/>
              <p:cNvGrpSpPr/>
              <p:nvPr/>
            </p:nvGrpSpPr>
            <p:grpSpPr>
              <a:xfrm>
                <a:off x="0" y="1049788"/>
                <a:ext cx="4701382" cy="393701"/>
                <a:chOff x="0" y="0"/>
                <a:chExt cx="4701381" cy="393700"/>
              </a:xfrm>
            </p:grpSpPr>
            <p:pic>
              <p:nvPicPr>
                <p:cNvPr id="698" name="Image" descr="Image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990600" cy="393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699" name="Image" descr="Image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1436290" y="0"/>
                  <a:ext cx="1295401" cy="393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00" name="Image" descr="Image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3177381" y="0"/>
                  <a:ext cx="1524001" cy="393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sp>
        <p:nvSpPr>
          <p:cNvPr id="704" name="21 raw features for semi-leptonic channel…"/>
          <p:cNvSpPr txBox="1"/>
          <p:nvPr/>
        </p:nvSpPr>
        <p:spPr>
          <a:xfrm>
            <a:off x="8912818" y="8778422"/>
            <a:ext cx="6586814" cy="3911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rgbClr val="801608"/>
                </a:solidFill>
              </a:defRPr>
            </a:pPr>
            <a:r>
              <a:t>21 raw features for semi-leptonic channel</a:t>
            </a:r>
          </a:p>
          <a:p>
            <a:pPr algn="l">
              <a:defRPr>
                <a:solidFill>
                  <a:srgbClr val="801608"/>
                </a:solidFill>
              </a:defRPr>
            </a:pPr>
          </a:p>
          <a:p>
            <a:pPr algn="l">
              <a:defRPr>
                <a:solidFill>
                  <a:srgbClr val="801608"/>
                </a:solidFill>
              </a:defRPr>
            </a:pPr>
            <a:r>
              <a:t>Not much separation in individual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3"/>
      <p:bldP build="whole" bldLvl="1" animBg="1" rev="0" advAuto="0" spid="691" grpId="2"/>
      <p:bldP build="whole" bldLvl="1" animBg="1" rev="0" advAuto="0" spid="70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7" name="Neural Networks (Deep Learning)"/>
          <p:cNvSpPr txBox="1"/>
          <p:nvPr/>
        </p:nvSpPr>
        <p:spPr>
          <a:xfrm>
            <a:off x="4038790" y="308163"/>
            <a:ext cx="1630642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Neural Networks (Deep Learning)</a:t>
            </a:r>
          </a:p>
        </p:txBody>
      </p:sp>
      <p:pic>
        <p:nvPicPr>
          <p:cNvPr id="708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pic>
        <p:nvPicPr>
          <p:cNvPr id="7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50353"/>
          <a:stretch>
            <a:fillRect/>
          </a:stretch>
        </p:blipFill>
        <p:spPr>
          <a:xfrm>
            <a:off x="972940" y="5807168"/>
            <a:ext cx="6619115" cy="5649832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11 million training examples…"/>
          <p:cNvSpPr txBox="1"/>
          <p:nvPr/>
        </p:nvSpPr>
        <p:spPr>
          <a:xfrm>
            <a:off x="2032745" y="2712887"/>
            <a:ext cx="9042401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185844"/>
                </a:solidFill>
              </a:defRPr>
            </a:pPr>
            <a:r>
              <a:t>11 million training examples</a:t>
            </a:r>
          </a:p>
          <a:p>
            <a:pPr algn="l">
              <a:defRPr>
                <a:solidFill>
                  <a:srgbClr val="185844"/>
                </a:solidFill>
              </a:defRPr>
            </a:pPr>
            <a:r>
              <a:t>1 hidden layer shallow network</a:t>
            </a:r>
          </a:p>
          <a:p>
            <a:pPr algn="l">
              <a:defRPr>
                <a:solidFill>
                  <a:srgbClr val="185844"/>
                </a:solidFill>
              </a:defRPr>
            </a:pPr>
            <a:r>
              <a:t>5 layer deep network</a:t>
            </a:r>
          </a:p>
        </p:txBody>
      </p:sp>
      <p:pic>
        <p:nvPicPr>
          <p:cNvPr id="71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49225" r="0" b="0"/>
          <a:stretch>
            <a:fillRect/>
          </a:stretch>
        </p:blipFill>
        <p:spPr>
          <a:xfrm>
            <a:off x="7558287" y="5807168"/>
            <a:ext cx="6472216" cy="5650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21945" y="2214097"/>
            <a:ext cx="7901842" cy="5711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23592">
            <a:off x="10916608" y="3940009"/>
            <a:ext cx="4672528" cy="457904"/>
          </a:xfrm>
          <a:prstGeom prst="rect">
            <a:avLst/>
          </a:prstGeom>
        </p:spPr>
      </p:pic>
      <p:pic>
        <p:nvPicPr>
          <p:cNvPr id="760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26435" y="4606044"/>
            <a:ext cx="7208153" cy="506819"/>
          </a:xfrm>
          <a:prstGeom prst="rect">
            <a:avLst/>
          </a:prstGeom>
        </p:spPr>
      </p:pic>
      <p:grpSp>
        <p:nvGrpSpPr>
          <p:cNvPr id="719" name="Rectangle"/>
          <p:cNvGrpSpPr/>
          <p:nvPr/>
        </p:nvGrpSpPr>
        <p:grpSpPr>
          <a:xfrm rot="2893">
            <a:off x="9383737" y="9559973"/>
            <a:ext cx="2454472" cy="470501"/>
            <a:chOff x="0" y="0"/>
            <a:chExt cx="2454471" cy="470500"/>
          </a:xfrm>
        </p:grpSpPr>
        <p:sp>
          <p:nvSpPr>
            <p:cNvPr id="718" name="Rectangle"/>
            <p:cNvSpPr/>
            <p:nvPr/>
          </p:nvSpPr>
          <p:spPr>
            <a:xfrm>
              <a:off x="19050" y="19050"/>
              <a:ext cx="2416372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17" name="Rectangle" descr="Rectangl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454472" cy="470501"/>
            </a:xfrm>
            <a:prstGeom prst="rect">
              <a:avLst/>
            </a:prstGeom>
            <a:effectLst/>
          </p:spPr>
        </p:pic>
      </p:grpSp>
      <p:grpSp>
        <p:nvGrpSpPr>
          <p:cNvPr id="722" name="Rectangle"/>
          <p:cNvGrpSpPr/>
          <p:nvPr/>
        </p:nvGrpSpPr>
        <p:grpSpPr>
          <a:xfrm>
            <a:off x="2878333" y="9994745"/>
            <a:ext cx="2497554" cy="470502"/>
            <a:chOff x="0" y="0"/>
            <a:chExt cx="2497553" cy="470500"/>
          </a:xfrm>
        </p:grpSpPr>
        <p:sp>
          <p:nvSpPr>
            <p:cNvPr id="721" name="Rectangle"/>
            <p:cNvSpPr/>
            <p:nvPr/>
          </p:nvSpPr>
          <p:spPr>
            <a:xfrm>
              <a:off x="19050" y="19050"/>
              <a:ext cx="2459454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20" name="Rectangle" descr="Rectangl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497554" cy="470501"/>
            </a:xfrm>
            <a:prstGeom prst="rect">
              <a:avLst/>
            </a:prstGeom>
            <a:effectLst/>
          </p:spPr>
        </p:pic>
      </p:grpSp>
      <p:pic>
        <p:nvPicPr>
          <p:cNvPr id="723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30342" y="4742334"/>
            <a:ext cx="2791095" cy="1524832"/>
          </a:xfrm>
          <a:prstGeom prst="rect">
            <a:avLst/>
          </a:prstGeom>
        </p:spPr>
      </p:pic>
      <p:pic>
        <p:nvPicPr>
          <p:cNvPr id="725" name="Line" descr="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346392" y="3890495"/>
            <a:ext cx="1543682" cy="2176590"/>
          </a:xfrm>
          <a:prstGeom prst="rect">
            <a:avLst/>
          </a:prstGeom>
        </p:spPr>
      </p:pic>
      <p:grpSp>
        <p:nvGrpSpPr>
          <p:cNvPr id="729" name="Rectangle"/>
          <p:cNvGrpSpPr/>
          <p:nvPr/>
        </p:nvGrpSpPr>
        <p:grpSpPr>
          <a:xfrm rot="2893">
            <a:off x="16910558" y="3092277"/>
            <a:ext cx="1813879" cy="2996473"/>
            <a:chOff x="0" y="0"/>
            <a:chExt cx="1813877" cy="2996472"/>
          </a:xfrm>
        </p:grpSpPr>
        <p:sp>
          <p:nvSpPr>
            <p:cNvPr id="728" name="Rectangle"/>
            <p:cNvSpPr/>
            <p:nvPr/>
          </p:nvSpPr>
          <p:spPr>
            <a:xfrm>
              <a:off x="19050" y="19050"/>
              <a:ext cx="1775778" cy="2958373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27" name="Rectangle" descr="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813878" cy="2996473"/>
            </a:xfrm>
            <a:prstGeom prst="rect">
              <a:avLst/>
            </a:prstGeom>
            <a:effectLst/>
          </p:spPr>
        </p:pic>
      </p:grpSp>
      <p:grpSp>
        <p:nvGrpSpPr>
          <p:cNvPr id="732" name="Rectangle"/>
          <p:cNvGrpSpPr/>
          <p:nvPr/>
        </p:nvGrpSpPr>
        <p:grpSpPr>
          <a:xfrm rot="2893">
            <a:off x="18929818" y="3090700"/>
            <a:ext cx="2053153" cy="2999829"/>
            <a:chOff x="0" y="0"/>
            <a:chExt cx="2053152" cy="2999827"/>
          </a:xfrm>
        </p:grpSpPr>
        <p:sp>
          <p:nvSpPr>
            <p:cNvPr id="731" name="Rectangle"/>
            <p:cNvSpPr/>
            <p:nvPr/>
          </p:nvSpPr>
          <p:spPr>
            <a:xfrm>
              <a:off x="19050" y="19050"/>
              <a:ext cx="2015053" cy="2961728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30" name="Rectangle" descr="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2053153" cy="2999828"/>
            </a:xfrm>
            <a:prstGeom prst="rect">
              <a:avLst/>
            </a:prstGeom>
            <a:effectLst/>
          </p:spPr>
        </p:pic>
      </p:grpSp>
      <p:grpSp>
        <p:nvGrpSpPr>
          <p:cNvPr id="735" name="Rectangle"/>
          <p:cNvGrpSpPr/>
          <p:nvPr/>
        </p:nvGrpSpPr>
        <p:grpSpPr>
          <a:xfrm rot="2893">
            <a:off x="20926347" y="3090600"/>
            <a:ext cx="2053154" cy="2999828"/>
            <a:chOff x="0" y="0"/>
            <a:chExt cx="2053152" cy="2999827"/>
          </a:xfrm>
        </p:grpSpPr>
        <p:sp>
          <p:nvSpPr>
            <p:cNvPr id="734" name="Rectangle"/>
            <p:cNvSpPr/>
            <p:nvPr/>
          </p:nvSpPr>
          <p:spPr>
            <a:xfrm>
              <a:off x="19050" y="19050"/>
              <a:ext cx="2015053" cy="2961728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33" name="Rectangle" descr="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-1"/>
              <a:ext cx="2053153" cy="2999829"/>
            </a:xfrm>
            <a:prstGeom prst="rect">
              <a:avLst/>
            </a:prstGeom>
            <a:effectLst/>
          </p:spPr>
        </p:pic>
      </p:grpSp>
      <p:grpSp>
        <p:nvGrpSpPr>
          <p:cNvPr id="738" name="Rectangle"/>
          <p:cNvGrpSpPr/>
          <p:nvPr/>
        </p:nvGrpSpPr>
        <p:grpSpPr>
          <a:xfrm rot="2893">
            <a:off x="9387663" y="9179293"/>
            <a:ext cx="2454472" cy="470502"/>
            <a:chOff x="0" y="0"/>
            <a:chExt cx="2454471" cy="470500"/>
          </a:xfrm>
        </p:grpSpPr>
        <p:sp>
          <p:nvSpPr>
            <p:cNvPr id="737" name="Rectangle"/>
            <p:cNvSpPr/>
            <p:nvPr/>
          </p:nvSpPr>
          <p:spPr>
            <a:xfrm>
              <a:off x="19050" y="19050"/>
              <a:ext cx="2416372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36" name="Rectangle" descr="Rectangl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454472" cy="470501"/>
            </a:xfrm>
            <a:prstGeom prst="rect">
              <a:avLst/>
            </a:prstGeom>
            <a:effectLst/>
          </p:spPr>
        </p:pic>
      </p:grpSp>
      <p:grpSp>
        <p:nvGrpSpPr>
          <p:cNvPr id="741" name="Rectangle"/>
          <p:cNvGrpSpPr/>
          <p:nvPr/>
        </p:nvGrpSpPr>
        <p:grpSpPr>
          <a:xfrm rot="2893">
            <a:off x="9383737" y="9994745"/>
            <a:ext cx="2454472" cy="470502"/>
            <a:chOff x="0" y="0"/>
            <a:chExt cx="2454471" cy="470500"/>
          </a:xfrm>
        </p:grpSpPr>
        <p:sp>
          <p:nvSpPr>
            <p:cNvPr id="740" name="Rectangle"/>
            <p:cNvSpPr/>
            <p:nvPr/>
          </p:nvSpPr>
          <p:spPr>
            <a:xfrm>
              <a:off x="19050" y="19050"/>
              <a:ext cx="2416372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39" name="Rectangle" descr="Rectangl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454472" cy="470501"/>
            </a:xfrm>
            <a:prstGeom prst="rect">
              <a:avLst/>
            </a:prstGeom>
            <a:effectLst/>
          </p:spPr>
        </p:pic>
      </p:grpSp>
      <p:grpSp>
        <p:nvGrpSpPr>
          <p:cNvPr id="744" name="Rectangle"/>
          <p:cNvGrpSpPr/>
          <p:nvPr/>
        </p:nvGrpSpPr>
        <p:grpSpPr>
          <a:xfrm>
            <a:off x="2878332" y="9559973"/>
            <a:ext cx="2497555" cy="470501"/>
            <a:chOff x="0" y="0"/>
            <a:chExt cx="2497553" cy="470500"/>
          </a:xfrm>
        </p:grpSpPr>
        <p:sp>
          <p:nvSpPr>
            <p:cNvPr id="743" name="Rectangle"/>
            <p:cNvSpPr/>
            <p:nvPr/>
          </p:nvSpPr>
          <p:spPr>
            <a:xfrm>
              <a:off x="19050" y="19050"/>
              <a:ext cx="2459454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42" name="Rectangle" descr="Rectangl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497554" cy="470501"/>
            </a:xfrm>
            <a:prstGeom prst="rect">
              <a:avLst/>
            </a:prstGeom>
            <a:effectLst/>
          </p:spPr>
        </p:pic>
      </p:grpSp>
      <p:grpSp>
        <p:nvGrpSpPr>
          <p:cNvPr id="747" name="Rectangle"/>
          <p:cNvGrpSpPr/>
          <p:nvPr/>
        </p:nvGrpSpPr>
        <p:grpSpPr>
          <a:xfrm>
            <a:off x="2866875" y="9229460"/>
            <a:ext cx="2497554" cy="470502"/>
            <a:chOff x="0" y="0"/>
            <a:chExt cx="2497553" cy="470500"/>
          </a:xfrm>
        </p:grpSpPr>
        <p:sp>
          <p:nvSpPr>
            <p:cNvPr id="746" name="Rectangle"/>
            <p:cNvSpPr/>
            <p:nvPr/>
          </p:nvSpPr>
          <p:spPr>
            <a:xfrm>
              <a:off x="19050" y="19050"/>
              <a:ext cx="2459454" cy="4324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745" name="Rectangle" descr="Rectangl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497554" cy="470501"/>
            </a:xfrm>
            <a:prstGeom prst="rect">
              <a:avLst/>
            </a:prstGeom>
            <a:effectLst/>
          </p:spPr>
        </p:pic>
      </p:grpSp>
      <p:pic>
        <p:nvPicPr>
          <p:cNvPr id="748" name="Image" descr="Imag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4118265" y="8443434"/>
            <a:ext cx="10109201" cy="3532664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752" name="Group"/>
          <p:cNvGrpSpPr/>
          <p:nvPr/>
        </p:nvGrpSpPr>
        <p:grpSpPr>
          <a:xfrm>
            <a:off x="14407007" y="9299299"/>
            <a:ext cx="9609852" cy="1335344"/>
            <a:chOff x="0" y="0"/>
            <a:chExt cx="9609851" cy="1335343"/>
          </a:xfrm>
        </p:grpSpPr>
        <p:sp>
          <p:nvSpPr>
            <p:cNvPr id="749" name="Rectangle"/>
            <p:cNvSpPr/>
            <p:nvPr/>
          </p:nvSpPr>
          <p:spPr>
            <a:xfrm>
              <a:off x="1688338" y="0"/>
              <a:ext cx="7901843" cy="469900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Rectangle"/>
            <p:cNvSpPr/>
            <p:nvPr/>
          </p:nvSpPr>
          <p:spPr>
            <a:xfrm>
              <a:off x="0" y="460405"/>
              <a:ext cx="9609852" cy="413412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Rectangle"/>
            <p:cNvSpPr/>
            <p:nvPr/>
          </p:nvSpPr>
          <p:spPr>
            <a:xfrm>
              <a:off x="15383" y="865443"/>
              <a:ext cx="5079198" cy="469901"/>
            </a:xfrm>
            <a:prstGeom prst="rect">
              <a:avLst/>
            </a:prstGeom>
            <a:solidFill>
              <a:srgbClr val="FFE42C">
                <a:alpha val="2523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5" name="Group"/>
          <p:cNvGrpSpPr/>
          <p:nvPr/>
        </p:nvGrpSpPr>
        <p:grpSpPr>
          <a:xfrm>
            <a:off x="14439858" y="10112219"/>
            <a:ext cx="9677879" cy="1616226"/>
            <a:chOff x="0" y="0"/>
            <a:chExt cx="9677878" cy="1616225"/>
          </a:xfrm>
        </p:grpSpPr>
        <p:sp>
          <p:nvSpPr>
            <p:cNvPr id="753" name="Rectangle"/>
            <p:cNvSpPr/>
            <p:nvPr/>
          </p:nvSpPr>
          <p:spPr>
            <a:xfrm>
              <a:off x="5149791" y="0"/>
              <a:ext cx="4515750" cy="428205"/>
            </a:xfrm>
            <a:prstGeom prst="rect">
              <a:avLst/>
            </a:prstGeom>
            <a:solidFill>
              <a:srgbClr val="185844">
                <a:alpha val="44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4" name="Rectangle"/>
            <p:cNvSpPr/>
            <p:nvPr/>
          </p:nvSpPr>
          <p:spPr>
            <a:xfrm>
              <a:off x="0" y="429715"/>
              <a:ext cx="9677879" cy="1186511"/>
            </a:xfrm>
            <a:prstGeom prst="rect">
              <a:avLst/>
            </a:prstGeom>
            <a:solidFill>
              <a:srgbClr val="185844">
                <a:alpha val="445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59" name="Group"/>
          <p:cNvGrpSpPr/>
          <p:nvPr/>
        </p:nvGrpSpPr>
        <p:grpSpPr>
          <a:xfrm>
            <a:off x="11834561" y="9028308"/>
            <a:ext cx="2276927" cy="2396454"/>
            <a:chOff x="-50802" y="-50800"/>
            <a:chExt cx="2276925" cy="2396453"/>
          </a:xfrm>
        </p:grpSpPr>
        <p:pic>
          <p:nvPicPr>
            <p:cNvPr id="762" name="Connection Line" descr="Connection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50803" y="-50801"/>
              <a:ext cx="390567" cy="1080065"/>
            </a:xfrm>
            <a:prstGeom prst="rect">
              <a:avLst/>
            </a:prstGeom>
            <a:effectLst/>
          </p:spPr>
        </p:pic>
        <p:pic>
          <p:nvPicPr>
            <p:cNvPr id="757" name="Line" descr="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37016" y="483560"/>
              <a:ext cx="1989108" cy="18620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xit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xit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19"/>
      <p:bldP build="whole" bldLvl="1" animBg="1" rev="0" advAuto="0" spid="725" grpId="1"/>
      <p:bldP build="whole" bldLvl="1" animBg="1" rev="0" advAuto="0" spid="714" grpId="2"/>
      <p:bldP build="whole" bldLvl="1" animBg="1" rev="0" advAuto="0" spid="722" grpId="7"/>
      <p:bldP build="whole" bldLvl="1" animBg="1" rev="0" advAuto="0" spid="759" grpId="23"/>
      <p:bldP build="whole" bldLvl="1" animBg="1" rev="0" advAuto="0" spid="732" grpId="8"/>
      <p:bldP build="whole" bldLvl="1" animBg="1" rev="0" advAuto="0" spid="729" grpId="5"/>
      <p:bldP build="whole" bldLvl="1" animBg="1" rev="0" advAuto="0" spid="722" grpId="13"/>
      <p:bldP build="whole" bldLvl="1" animBg="1" rev="0" advAuto="0" spid="741" grpId="20"/>
      <p:bldP build="whole" bldLvl="1" animBg="1" rev="0" advAuto="0" spid="729" grpId="11"/>
      <p:bldP build="whole" bldLvl="1" animBg="1" rev="0" advAuto="0" spid="719" grpId="6"/>
      <p:bldP build="whole" bldLvl="1" animBg="1" rev="0" advAuto="0" spid="760" grpId="3"/>
      <p:bldP build="whole" bldLvl="1" animBg="1" rev="0" advAuto="0" spid="752" grpId="14"/>
      <p:bldP build="whole" bldLvl="1" animBg="1" rev="0" advAuto="0" spid="732" grpId="18"/>
      <p:bldP build="whole" bldLvl="1" animBg="1" rev="0" advAuto="0" spid="719" grpId="12"/>
      <p:bldP build="whole" bldLvl="1" animBg="1" rev="0" advAuto="0" spid="752" grpId="21"/>
      <p:bldP build="whole" bldLvl="1" animBg="1" rev="0" advAuto="0" spid="747" grpId="17"/>
      <p:bldP build="whole" bldLvl="1" animBg="1" rev="0" advAuto="0" spid="723" grpId="4"/>
      <p:bldP build="whole" bldLvl="1" animBg="1" rev="0" advAuto="0" spid="735" grpId="15"/>
      <p:bldP build="whole" bldLvl="1" animBg="1" rev="0" advAuto="0" spid="744" grpId="9"/>
      <p:bldP build="whole" bldLvl="1" animBg="1" rev="0" advAuto="0" spid="738" grpId="16"/>
      <p:bldP build="whole" bldLvl="1" animBg="1" rev="0" advAuto="0" spid="755" grpId="22"/>
      <p:bldP build="whole" bldLvl="1" animBg="1" rev="0" advAuto="0" spid="741" grpId="1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6" name="Resources"/>
          <p:cNvSpPr txBox="1"/>
          <p:nvPr/>
        </p:nvSpPr>
        <p:spPr>
          <a:xfrm>
            <a:off x="7081336" y="308163"/>
            <a:ext cx="10221327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Resources</a:t>
            </a:r>
          </a:p>
        </p:txBody>
      </p:sp>
      <p:grpSp>
        <p:nvGrpSpPr>
          <p:cNvPr id="772" name="Group"/>
          <p:cNvGrpSpPr/>
          <p:nvPr/>
        </p:nvGrpSpPr>
        <p:grpSpPr>
          <a:xfrm>
            <a:off x="1011280" y="4017492"/>
            <a:ext cx="9751705" cy="6099906"/>
            <a:chOff x="0" y="0"/>
            <a:chExt cx="9751704" cy="6099904"/>
          </a:xfrm>
        </p:grpSpPr>
        <p:sp>
          <p:nvSpPr>
            <p:cNvPr id="767" name="Triangle"/>
            <p:cNvSpPr/>
            <p:nvPr/>
          </p:nvSpPr>
          <p:spPr>
            <a:xfrm rot="5400000">
              <a:off x="59738" y="1489897"/>
              <a:ext cx="3000636" cy="3120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97979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Triangle"/>
            <p:cNvSpPr/>
            <p:nvPr/>
          </p:nvSpPr>
          <p:spPr>
            <a:xfrm rot="16200000">
              <a:off x="6691330" y="1489897"/>
              <a:ext cx="3000636" cy="3120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97979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>
              <a:off x="1536902" y="0"/>
              <a:ext cx="6807331" cy="6099905"/>
            </a:xfrm>
            <a:prstGeom prst="rect">
              <a:avLst/>
            </a:prstGeom>
            <a:solidFill>
              <a:srgbClr val="21212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Multi-variate analyzer"/>
            <p:cNvSpPr txBox="1"/>
            <p:nvPr/>
          </p:nvSpPr>
          <p:spPr>
            <a:xfrm>
              <a:off x="2966460" y="2237153"/>
              <a:ext cx="3948216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Multi-variate analyzer</a:t>
              </a:r>
            </a:p>
          </p:txBody>
        </p:sp>
        <p:sp>
          <p:nvSpPr>
            <p:cNvPr id="771" name="ACME"/>
            <p:cNvSpPr txBox="1"/>
            <p:nvPr/>
          </p:nvSpPr>
          <p:spPr>
            <a:xfrm>
              <a:off x="2966460" y="856609"/>
              <a:ext cx="394821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E42C"/>
                  </a:solidFill>
                </a:defRPr>
              </a:lvl1pPr>
            </a:lstStyle>
            <a:p>
              <a:pPr/>
              <a:r>
                <a:t>ACME</a:t>
              </a:r>
            </a:p>
          </p:txBody>
        </p:sp>
      </p:grpSp>
      <p:pic>
        <p:nvPicPr>
          <p:cNvPr id="773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775" name="https://github.com/bostdiek/IntroToMachineLearning…"/>
          <p:cNvSpPr txBox="1"/>
          <p:nvPr/>
        </p:nvSpPr>
        <p:spPr>
          <a:xfrm>
            <a:off x="11708100" y="2886409"/>
            <a:ext cx="12195984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>
                <a:solidFill>
                  <a:srgbClr val="185844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https://github.com/bostdiek/IntroToMachineLearning</a:t>
            </a:r>
          </a:p>
          <a:p>
            <a:pPr algn="l">
              <a:defRPr>
                <a:solidFill>
                  <a:srgbClr val="185844"/>
                </a:solidFill>
              </a:defRPr>
            </a:pPr>
          </a:p>
          <a:p>
            <a:pPr algn="l">
              <a:defRPr>
                <a:solidFill>
                  <a:srgbClr val="185844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https://www.coursera.org/learn/machine-learning/home/welcome</a:t>
            </a:r>
          </a:p>
          <a:p>
            <a:pPr algn="l">
              <a:defRPr>
                <a:solidFill>
                  <a:srgbClr val="185844"/>
                </a:solidFill>
              </a:defRPr>
            </a:pPr>
          </a:p>
          <a:p>
            <a:pPr algn="l">
              <a:defRPr>
                <a:solidFill>
                  <a:srgbClr val="185844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https://www.coursera.org/learn/neural-networks-deep-learning/home/welcome</a:t>
            </a:r>
          </a:p>
          <a:p>
            <a:pPr algn="l">
              <a:defRPr>
                <a:solidFill>
                  <a:srgbClr val="185844"/>
                </a:solidFill>
              </a:defRPr>
            </a:pPr>
          </a:p>
          <a:p>
            <a:pPr algn="l">
              <a:defRPr>
                <a:solidFill>
                  <a:srgbClr val="185844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http://scikit-learn.org/stable/#</a:t>
            </a:r>
          </a:p>
          <a:p>
            <a:pPr algn="l">
              <a:defRPr>
                <a:solidFill>
                  <a:srgbClr val="185844"/>
                </a:solidFill>
              </a:defRPr>
            </a:pPr>
          </a:p>
          <a:p>
            <a:pPr algn="l">
              <a:defRPr>
                <a:solidFill>
                  <a:srgbClr val="185844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https://www.kaggle.com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QuadraticData.pdf" descr="QuadraticData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5934" y="2423222"/>
            <a:ext cx="7906654" cy="7828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QuadraticData.pdf" descr="QuadraticDat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35936" y="2423222"/>
            <a:ext cx="7906652" cy="7828753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" name="Review: Linear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Review: Linear Regression</a:t>
            </a:r>
          </a:p>
        </p:txBody>
      </p:sp>
      <p:pic>
        <p:nvPicPr>
          <p:cNvPr id="64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pic>
        <p:nvPicPr>
          <p:cNvPr id="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2201" y="4857184"/>
            <a:ext cx="6731001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252741">
            <a:off x="9724593" y="930204"/>
            <a:ext cx="3501026" cy="76201"/>
          </a:xfrm>
          <a:prstGeom prst="rect">
            <a:avLst/>
          </a:prstGeom>
        </p:spPr>
      </p:pic>
      <p:pic>
        <p:nvPicPr>
          <p:cNvPr id="69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47259">
            <a:off x="9724593" y="930204"/>
            <a:ext cx="3501026" cy="76201"/>
          </a:xfrm>
          <a:prstGeom prst="rect">
            <a:avLst/>
          </a:prstGeom>
        </p:spPr>
      </p:pic>
      <p:sp>
        <p:nvSpPr>
          <p:cNvPr id="71" name="Quadratic?"/>
          <p:cNvSpPr txBox="1"/>
          <p:nvPr/>
        </p:nvSpPr>
        <p:spPr>
          <a:xfrm>
            <a:off x="12875388" y="-124870"/>
            <a:ext cx="3946754" cy="90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D4231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Quadratic?</a:t>
            </a:r>
          </a:p>
        </p:txBody>
      </p:sp>
      <p:grpSp>
        <p:nvGrpSpPr>
          <p:cNvPr id="75" name="Group"/>
          <p:cNvGrpSpPr/>
          <p:nvPr/>
        </p:nvGrpSpPr>
        <p:grpSpPr>
          <a:xfrm>
            <a:off x="1357174" y="2250357"/>
            <a:ext cx="12310083" cy="11226801"/>
            <a:chOff x="0" y="0"/>
            <a:chExt cx="12310081" cy="11226800"/>
          </a:xfrm>
        </p:grpSpPr>
        <p:sp>
          <p:nvSpPr>
            <p:cNvPr id="72" name="How to fit data…"/>
            <p:cNvSpPr txBox="1"/>
            <p:nvPr/>
          </p:nvSpPr>
          <p:spPr>
            <a:xfrm>
              <a:off x="0" y="0"/>
              <a:ext cx="12310082" cy="11226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>
                <a:defRPr u="sng">
                  <a:solidFill>
                    <a:srgbClr val="185844"/>
                  </a:solidFill>
                </a:defRPr>
              </a:pPr>
              <a:r>
                <a:t>How to fit data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Plot the data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Define the function</a:t>
              </a: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 </a:t>
              </a:r>
            </a:p>
            <a:p>
              <a:pPr marL="854807" indent="-854807" algn="l">
                <a:lnSpc>
                  <a:spcPct val="120000"/>
                </a:lnSpc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Choose how to know what fits best</a:t>
              </a: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a.k.a. </a:t>
              </a: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Loss Function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algn="l">
                <a:lnSpc>
                  <a:spcPct val="120000"/>
                </a:lnSpc>
                <a:defRPr>
                  <a:solidFill>
                    <a:srgbClr val="185844"/>
                  </a:solidFill>
                </a:defRPr>
              </a:pP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t>MSE: </a:t>
              </a:r>
            </a:p>
            <a:p>
              <a:pPr marL="854807" indent="-854807" algn="l">
                <a:buSzPct val="100000"/>
                <a:buAutoNum type="arabicPeriod" startAt="4"/>
                <a:defRPr>
                  <a:solidFill>
                    <a:srgbClr val="185844"/>
                  </a:solidFill>
                </a:defRPr>
              </a:pPr>
            </a:p>
            <a:p>
              <a:pPr marL="854807" indent="-854807" algn="l">
                <a:buSzPct val="100000"/>
                <a:buAutoNum type="arabicPeriod" startAt="5"/>
                <a:defRPr>
                  <a:solidFill>
                    <a:srgbClr val="185844"/>
                  </a:solidFill>
                </a:defRPr>
              </a:pPr>
              <a:r>
                <a:t>Find the minimum error (loss) (cost)</a:t>
              </a:r>
            </a:p>
            <a:p>
              <a:pPr algn="l">
                <a:defRPr>
                  <a:solidFill>
                    <a:srgbClr val="185844"/>
                  </a:solidFill>
                </a:defRPr>
              </a:pP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  <a:p>
              <a:pPr lvl="1" marL="1245576" indent="-610576" algn="l">
                <a:lnSpc>
                  <a:spcPct val="120000"/>
                </a:lnSpc>
                <a:buSzPct val="75000"/>
                <a:buChar char="•"/>
                <a:defRPr>
                  <a:solidFill>
                    <a:srgbClr val="185844"/>
                  </a:solidFill>
                </a:defRPr>
              </a:pPr>
              <a:r>
                <a:rPr i="1">
                  <a:latin typeface="Helvetica"/>
                  <a:ea typeface="Helvetica"/>
                  <a:cs typeface="Helvetica"/>
                  <a:sym typeface="Helvetica"/>
                </a:rPr>
                <a:t> </a:t>
              </a:r>
              <a:endParaRPr i="1"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pic>
          <p:nvPicPr>
            <p:cNvPr id="73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029618" y="5832059"/>
              <a:ext cx="8890001" cy="177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02040" y="8943353"/>
              <a:ext cx="9906001" cy="182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8" name="Is that good enough?…"/>
          <p:cNvGrpSpPr/>
          <p:nvPr/>
        </p:nvGrpSpPr>
        <p:grpSpPr>
          <a:xfrm>
            <a:off x="14685049" y="10247039"/>
            <a:ext cx="8938978" cy="2540001"/>
            <a:chOff x="0" y="0"/>
            <a:chExt cx="8938976" cy="2540000"/>
          </a:xfrm>
        </p:grpSpPr>
        <p:sp>
          <p:nvSpPr>
            <p:cNvPr id="77" name="Is that good enough?…"/>
            <p:cNvSpPr txBox="1"/>
            <p:nvPr/>
          </p:nvSpPr>
          <p:spPr>
            <a:xfrm>
              <a:off x="38100" y="38100"/>
              <a:ext cx="8862777" cy="246380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185844"/>
                  </a:solidFill>
                </a:defRPr>
              </a:pPr>
              <a:r>
                <a:t>Is that good enough? </a:t>
              </a:r>
            </a:p>
            <a:p>
              <a:pPr>
                <a:defRPr>
                  <a:solidFill>
                    <a:srgbClr val="185844"/>
                  </a:solidFill>
                </a:defRPr>
              </a:pPr>
              <a:r>
                <a:t>How many parameters can we add?</a:t>
              </a:r>
            </a:p>
          </p:txBody>
        </p:sp>
        <p:pic>
          <p:nvPicPr>
            <p:cNvPr id="76" name="Is that good enough?…" descr="Is that good enough?…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8938978" cy="2540001"/>
            </a:xfrm>
            <a:prstGeom prst="rect">
              <a:avLst/>
            </a:prstGeom>
            <a:effectLst/>
          </p:spPr>
        </p:pic>
      </p:grpSp>
      <p:grpSp>
        <p:nvGrpSpPr>
          <p:cNvPr id="81" name="Avoid over fitting to be able to use for predictions"/>
          <p:cNvGrpSpPr/>
          <p:nvPr/>
        </p:nvGrpSpPr>
        <p:grpSpPr>
          <a:xfrm>
            <a:off x="15593259" y="10615339"/>
            <a:ext cx="7122556" cy="1803401"/>
            <a:chOff x="0" y="0"/>
            <a:chExt cx="7122555" cy="1803400"/>
          </a:xfrm>
        </p:grpSpPr>
        <p:sp>
          <p:nvSpPr>
            <p:cNvPr id="80" name="Avoid over fitting to be able to use for predictions"/>
            <p:cNvSpPr txBox="1"/>
            <p:nvPr/>
          </p:nvSpPr>
          <p:spPr>
            <a:xfrm>
              <a:off x="38100" y="38100"/>
              <a:ext cx="7046356" cy="1727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D423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/>
              <a:r>
                <a:t>Avoid over fitting to be able to use for predictions</a:t>
              </a:r>
            </a:p>
          </p:txBody>
        </p:sp>
        <p:pic>
          <p:nvPicPr>
            <p:cNvPr id="79" name="Avoid over fitting to be able to use for predictions" descr="Avoid over fitting to be able to use for predictions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0"/>
              <a:ext cx="7122557" cy="1803401"/>
            </a:xfrm>
            <a:prstGeom prst="rect">
              <a:avLst/>
            </a:prstGeom>
            <a:effectLst/>
          </p:spPr>
        </p:pic>
      </p:grpSp>
      <p:pic>
        <p:nvPicPr>
          <p:cNvPr id="82" name="QuadraticData_fit1.pdf" descr="QuadraticData_fit1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935936" y="2423222"/>
            <a:ext cx="7906652" cy="7828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QuadraticData_fit2.pdf" descr="QuadraticData_fit2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35934" y="2423222"/>
            <a:ext cx="7906654" cy="7828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6"/>
      <p:bldP build="whole" bldLvl="1" animBg="1" rev="0" advAuto="0" spid="69" grpId="3"/>
      <p:bldP build="whole" bldLvl="1" animBg="1" rev="0" advAuto="0" spid="67" grpId="2"/>
      <p:bldP build="whole" bldLvl="1" animBg="1" rev="0" advAuto="0" spid="71" grpId="1"/>
      <p:bldP build="whole" bldLvl="1" animBg="1" rev="0" advAuto="0" spid="82" grpId="4"/>
      <p:bldP build="whole" bldLvl="1" animBg="1" rev="0" advAuto="0" spid="78" grpId="5"/>
      <p:bldP build="whole" bldLvl="1" animBg="1" rev="0" advAuto="0" spid="81" grpId="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Logistic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pic>
        <p:nvPicPr>
          <p:cNvPr id="87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89" name="What if we are trying to predict a class, not a number?"/>
          <p:cNvSpPr txBox="1"/>
          <p:nvPr/>
        </p:nvSpPr>
        <p:spPr>
          <a:xfrm>
            <a:off x="2951988" y="2250357"/>
            <a:ext cx="184800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85844"/>
                </a:solidFill>
              </a:defRPr>
            </a:lvl1pPr>
          </a:lstStyle>
          <a:p>
            <a:pPr/>
            <a:r>
              <a:t>What if we are trying to predict a class, not a number?</a:t>
            </a:r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4003" y="3767321"/>
            <a:ext cx="5316395" cy="29904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" name="Group"/>
          <p:cNvGrpSpPr/>
          <p:nvPr/>
        </p:nvGrpSpPr>
        <p:grpSpPr>
          <a:xfrm>
            <a:off x="12310838" y="3948293"/>
            <a:ext cx="10886487" cy="2443854"/>
            <a:chOff x="0" y="0"/>
            <a:chExt cx="10886486" cy="2443853"/>
          </a:xfrm>
        </p:grpSpPr>
        <p:pic>
          <p:nvPicPr>
            <p:cNvPr id="9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28136"/>
              <a:ext cx="6469038" cy="22157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43637" y="0"/>
              <a:ext cx="2842850" cy="23392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3666" t="25780" r="36487" b="24923"/>
            <a:stretch>
              <a:fillRect/>
            </a:stretch>
          </p:blipFill>
          <p:spPr>
            <a:xfrm>
              <a:off x="6108218" y="441426"/>
              <a:ext cx="1595352" cy="1482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quark(s)"/>
          <p:cNvSpPr txBox="1"/>
          <p:nvPr/>
        </p:nvSpPr>
        <p:spPr>
          <a:xfrm>
            <a:off x="13401584" y="6169386"/>
            <a:ext cx="24777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quark(s)</a:t>
            </a:r>
          </a:p>
        </p:txBody>
      </p:sp>
      <p:sp>
        <p:nvSpPr>
          <p:cNvPr id="96" name="gluon"/>
          <p:cNvSpPr txBox="1"/>
          <p:nvPr/>
        </p:nvSpPr>
        <p:spPr>
          <a:xfrm>
            <a:off x="20852081" y="6169386"/>
            <a:ext cx="17024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gluon</a:t>
            </a:r>
          </a:p>
        </p:txBody>
      </p:sp>
      <p:pic>
        <p:nvPicPr>
          <p:cNvPr id="97" name="Rectangle" descr="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04754" y="7061382"/>
            <a:ext cx="14782015" cy="6174877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98" name="What is the y-value we are trying to fit/predict?"/>
          <p:cNvSpPr txBox="1"/>
          <p:nvPr/>
        </p:nvSpPr>
        <p:spPr>
          <a:xfrm>
            <a:off x="5900857" y="7234280"/>
            <a:ext cx="13195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is the y-value we are trying to fit/predict?</a:t>
            </a:r>
          </a:p>
        </p:txBody>
      </p:sp>
      <p:sp>
        <p:nvSpPr>
          <p:cNvPr id="99" name="Define one class as 1 (Signal)"/>
          <p:cNvSpPr txBox="1"/>
          <p:nvPr/>
        </p:nvSpPr>
        <p:spPr>
          <a:xfrm>
            <a:off x="5631881" y="8518138"/>
            <a:ext cx="85839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A06"/>
                </a:solidFill>
              </a:defRPr>
            </a:lvl1pPr>
          </a:lstStyle>
          <a:p>
            <a:pPr/>
            <a:r>
              <a:t>Define one class as 1 (Signal)</a:t>
            </a:r>
          </a:p>
        </p:txBody>
      </p:sp>
      <p:sp>
        <p:nvSpPr>
          <p:cNvPr id="100" name="Other class as 0 (Background)"/>
          <p:cNvSpPr txBox="1"/>
          <p:nvPr/>
        </p:nvSpPr>
        <p:spPr>
          <a:xfrm>
            <a:off x="5631880" y="11226819"/>
            <a:ext cx="88195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Other class as 0 (Background)</a:t>
            </a:r>
          </a:p>
        </p:txBody>
      </p:sp>
      <p:pic>
        <p:nvPicPr>
          <p:cNvPr id="101" name="Labels.pdf" descr="Labels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73730" y="8273686"/>
            <a:ext cx="4904692" cy="4831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Labels_before.pdf" descr="Labels_befor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003558" y="8296156"/>
            <a:ext cx="4445037" cy="483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5"/>
      <p:bldP build="whole" bldLvl="1" animBg="1" rev="0" advAuto="0" spid="101" grpId="7"/>
      <p:bldP build="whole" bldLvl="1" animBg="1" rev="0" advAuto="0" spid="97" grpId="2"/>
      <p:bldP build="whole" bldLvl="1" animBg="1" rev="0" advAuto="0" spid="102" grpId="1"/>
      <p:bldP build="whole" bldLvl="1" animBg="1" rev="0" advAuto="0" spid="98" grpId="3"/>
      <p:bldP build="whole" bldLvl="1" animBg="1" rev="0" advAuto="0" spid="102" grpId="6"/>
      <p:bldP build="whole" bldLvl="1" animBg="1" rev="0" advAuto="0" spid="99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" name="Logistic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pic>
        <p:nvPicPr>
          <p:cNvPr id="106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108" name="What if we are trying to predict a class, not a number?"/>
          <p:cNvSpPr txBox="1"/>
          <p:nvPr/>
        </p:nvSpPr>
        <p:spPr>
          <a:xfrm>
            <a:off x="2951988" y="2250357"/>
            <a:ext cx="184800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85844"/>
                </a:solidFill>
              </a:defRPr>
            </a:lvl1pPr>
          </a:lstStyle>
          <a:p>
            <a:pPr/>
            <a:r>
              <a:t>What if we are trying to predict a class, not a number?</a:t>
            </a:r>
          </a:p>
        </p:txBody>
      </p:sp>
      <p:pic>
        <p:nvPicPr>
          <p:cNvPr id="109" name="Rectangle" descr="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287" y="3843559"/>
            <a:ext cx="21999426" cy="856118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10" name="Define one class as 1 (Signal)"/>
          <p:cNvSpPr txBox="1"/>
          <p:nvPr/>
        </p:nvSpPr>
        <p:spPr>
          <a:xfrm>
            <a:off x="1675084" y="4318917"/>
            <a:ext cx="85839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A06"/>
                </a:solidFill>
              </a:defRPr>
            </a:lvl1pPr>
          </a:lstStyle>
          <a:p>
            <a:pPr/>
            <a:r>
              <a:t>Define one class as 1 (Signal)</a:t>
            </a:r>
          </a:p>
        </p:txBody>
      </p:sp>
      <p:sp>
        <p:nvSpPr>
          <p:cNvPr id="111" name="Other class as 0 (Background)"/>
          <p:cNvSpPr txBox="1"/>
          <p:nvPr/>
        </p:nvSpPr>
        <p:spPr>
          <a:xfrm>
            <a:off x="1675084" y="5157903"/>
            <a:ext cx="88195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Other class as 0 (Background)</a:t>
            </a:r>
          </a:p>
        </p:txBody>
      </p:sp>
      <p:pic>
        <p:nvPicPr>
          <p:cNvPr id="112" name="Labels.pdf" descr="Label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9687" y="4398230"/>
            <a:ext cx="7954717" cy="7836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Labels_linearFit.pdf" descr="Labels_linearFi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89687" y="4398230"/>
            <a:ext cx="7954717" cy="7836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Labels_linearFit_round.pdf" descr="Labels_linearFit_round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89687" y="4398230"/>
            <a:ext cx="7954717" cy="783605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Linear Fit?"/>
          <p:cNvSpPr txBox="1"/>
          <p:nvPr/>
        </p:nvSpPr>
        <p:spPr>
          <a:xfrm>
            <a:off x="1675084" y="7305683"/>
            <a:ext cx="33610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228600" indent="-228600" algn="l">
              <a:buSzPct val="100000"/>
              <a:buChar char="•"/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Linear Fit?</a:t>
            </a:r>
          </a:p>
        </p:txBody>
      </p:sp>
      <p:sp>
        <p:nvSpPr>
          <p:cNvPr id="116" name="Round to nearest number?"/>
          <p:cNvSpPr txBox="1"/>
          <p:nvPr/>
        </p:nvSpPr>
        <p:spPr>
          <a:xfrm>
            <a:off x="1675084" y="8488722"/>
            <a:ext cx="79730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228600" indent="-228600" algn="l">
              <a:buSzPct val="100000"/>
              <a:buChar char="•"/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Round to nearest number?</a:t>
            </a:r>
          </a:p>
        </p:txBody>
      </p:sp>
      <p:pic>
        <p:nvPicPr>
          <p:cNvPr id="117" name="Labels_moreData.pdf" descr="Labels_moreData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468022" y="4388704"/>
            <a:ext cx="8198049" cy="7855402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How does it generalize to more data?"/>
          <p:cNvSpPr txBox="1"/>
          <p:nvPr/>
        </p:nvSpPr>
        <p:spPr>
          <a:xfrm>
            <a:off x="1675084" y="9810656"/>
            <a:ext cx="110070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228600" indent="-228600" algn="l">
              <a:buSzPct val="100000"/>
              <a:buChar char="•"/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How does it generalize to more data?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" grpId="4"/>
      <p:bldP build="whole" bldLvl="1" animBg="1" rev="0" advAuto="0" spid="118" grpId="5"/>
      <p:bldP build="whole" bldLvl="1" animBg="1" rev="0" advAuto="0" spid="117" grpId="6"/>
      <p:bldP build="whole" bldLvl="1" animBg="1" rev="0" advAuto="0" spid="113" grpId="2"/>
      <p:bldP build="whole" bldLvl="1" animBg="1" rev="0" advAuto="0" spid="116" grpId="3"/>
      <p:bldP build="whole" bldLvl="1" animBg="1" rev="0" advAuto="0" spid="1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Logistic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pic>
        <p:nvPicPr>
          <p:cNvPr id="122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124" name="What if we are trying to predict a class, not a number?"/>
          <p:cNvSpPr txBox="1"/>
          <p:nvPr/>
        </p:nvSpPr>
        <p:spPr>
          <a:xfrm>
            <a:off x="2951988" y="2250357"/>
            <a:ext cx="184800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85844"/>
                </a:solidFill>
              </a:defRPr>
            </a:lvl1pPr>
          </a:lstStyle>
          <a:p>
            <a:pPr/>
            <a:r>
              <a:t>What if we are trying to predict a class, not a number?</a:t>
            </a:r>
          </a:p>
        </p:txBody>
      </p:sp>
      <p:sp>
        <p:nvSpPr>
          <p:cNvPr id="125" name="Change the shape of function: Logistic/Sigmoid function"/>
          <p:cNvSpPr txBox="1"/>
          <p:nvPr/>
        </p:nvSpPr>
        <p:spPr>
          <a:xfrm>
            <a:off x="440375" y="3510508"/>
            <a:ext cx="1681895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Change the shape of function: Logistic/Sigmoid function 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750" y="6427809"/>
            <a:ext cx="4445000" cy="1346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Does not add parameters"/>
          <p:cNvGrpSpPr/>
          <p:nvPr/>
        </p:nvGrpSpPr>
        <p:grpSpPr>
          <a:xfrm>
            <a:off x="17685749" y="6211909"/>
            <a:ext cx="4741098" cy="1778001"/>
            <a:chOff x="0" y="0"/>
            <a:chExt cx="4741096" cy="1778000"/>
          </a:xfrm>
        </p:grpSpPr>
        <p:sp>
          <p:nvSpPr>
            <p:cNvPr id="128" name="Does not add parameters"/>
            <p:cNvSpPr txBox="1"/>
            <p:nvPr/>
          </p:nvSpPr>
          <p:spPr>
            <a:xfrm>
              <a:off x="38100" y="38100"/>
              <a:ext cx="4664897" cy="1701800"/>
            </a:xfrm>
            <a:prstGeom prst="rect">
              <a:avLst/>
            </a:prstGeom>
            <a:solidFill>
              <a:srgbClr val="00BCF2">
                <a:alpha val="45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Does not add parameters</a:t>
              </a:r>
            </a:p>
          </p:txBody>
        </p:sp>
        <p:pic>
          <p:nvPicPr>
            <p:cNvPr id="127" name="Does not add parameters" descr="Does not add parameter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4741098" cy="1778001"/>
            </a:xfrm>
            <a:prstGeom prst="rect">
              <a:avLst/>
            </a:prstGeom>
            <a:effectLst/>
          </p:spPr>
        </p:pic>
      </p:grpSp>
      <p:pic>
        <p:nvPicPr>
          <p:cNvPr id="130" name="Sigmoid.pdf" descr="Sigmoi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99589" y="4515970"/>
            <a:ext cx="5945739" cy="589292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Change the loss function: BCE"/>
          <p:cNvSpPr txBox="1"/>
          <p:nvPr/>
        </p:nvSpPr>
        <p:spPr>
          <a:xfrm>
            <a:off x="440375" y="10008691"/>
            <a:ext cx="95837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610576" indent="-610576" algn="l">
              <a:buSzPct val="75000"/>
              <a:buChar char="•"/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Change the loss function: BCE 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36750" y="10935462"/>
            <a:ext cx="20510500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LinearData.mp4" descr="LinearData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841438" y="7219550"/>
            <a:ext cx="6515101" cy="5584373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Rectangle"/>
          <p:cNvSpPr/>
          <p:nvPr/>
        </p:nvSpPr>
        <p:spPr>
          <a:xfrm>
            <a:off x="17515273" y="6858205"/>
            <a:ext cx="6668816" cy="62015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136" name="2D_points.pdf" descr="2D_points.pdf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7515273" y="7011599"/>
            <a:ext cx="6515209" cy="6299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igmoid.pdf" descr="Sigmoid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45385" y="3504097"/>
            <a:ext cx="3595919" cy="3563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41169" y="3400545"/>
            <a:ext cx="15797446" cy="146725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" name="Logistic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pic>
        <p:nvPicPr>
          <p:cNvPr id="141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143" name="What if we are trying to predict a class, not a number?"/>
          <p:cNvSpPr txBox="1"/>
          <p:nvPr/>
        </p:nvSpPr>
        <p:spPr>
          <a:xfrm>
            <a:off x="2951988" y="2250357"/>
            <a:ext cx="1848002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185844"/>
                </a:solidFill>
              </a:defRPr>
            </a:lvl1pPr>
          </a:lstStyle>
          <a:p>
            <a:pPr/>
            <a:r>
              <a:t>What if we are trying to predict a class, not a number?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34946" y="5001988"/>
            <a:ext cx="3774057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331780" y="5281565"/>
            <a:ext cx="2650661" cy="5838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oup"/>
          <p:cNvGrpSpPr/>
          <p:nvPr/>
        </p:nvGrpSpPr>
        <p:grpSpPr>
          <a:xfrm>
            <a:off x="14521217" y="5042828"/>
            <a:ext cx="4996785" cy="1061322"/>
            <a:chOff x="-38099" y="101163"/>
            <a:chExt cx="4996784" cy="1061321"/>
          </a:xfrm>
        </p:grpSpPr>
        <p:grpSp>
          <p:nvGrpSpPr>
            <p:cNvPr id="148" name="Rectangle"/>
            <p:cNvGrpSpPr/>
            <p:nvPr/>
          </p:nvGrpSpPr>
          <p:grpSpPr>
            <a:xfrm>
              <a:off x="-38100" y="101163"/>
              <a:ext cx="4996785" cy="1061322"/>
              <a:chOff x="0" y="0"/>
              <a:chExt cx="4996784" cy="1061321"/>
            </a:xfrm>
          </p:grpSpPr>
          <p:sp>
            <p:nvSpPr>
              <p:cNvPr id="147" name="Rectangle"/>
              <p:cNvSpPr/>
              <p:nvPr/>
            </p:nvSpPr>
            <p:spPr>
              <a:xfrm>
                <a:off x="38100" y="38100"/>
                <a:ext cx="4920585" cy="985122"/>
              </a:xfrm>
              <a:prstGeom prst="rect">
                <a:avLst/>
              </a:prstGeom>
              <a:solidFill>
                <a:srgbClr val="FFE42C">
                  <a:alpha val="25234"/>
                </a:srgbClr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146" name="Rectangle" descr="Rectangle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4996785" cy="1061322"/>
              </a:xfrm>
              <a:prstGeom prst="rect">
                <a:avLst/>
              </a:prstGeom>
              <a:effectLst/>
            </p:spPr>
          </p:pic>
        </p:grpSp>
        <p:grpSp>
          <p:nvGrpSpPr>
            <p:cNvPr id="151" name="Group"/>
            <p:cNvGrpSpPr/>
            <p:nvPr/>
          </p:nvGrpSpPr>
          <p:grpSpPr>
            <a:xfrm>
              <a:off x="232394" y="203199"/>
              <a:ext cx="4455796" cy="863601"/>
              <a:chOff x="1186497" y="0"/>
              <a:chExt cx="4455795" cy="863600"/>
            </a:xfrm>
          </p:grpSpPr>
          <p:sp>
            <p:nvSpPr>
              <p:cNvPr id="149" name="What is           ?"/>
              <p:cNvSpPr txBox="1"/>
              <p:nvPr/>
            </p:nvSpPr>
            <p:spPr>
              <a:xfrm>
                <a:off x="1186497" y="-1"/>
                <a:ext cx="4455796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defRPr>
                    <a:solidFill>
                      <a:srgbClr val="185844"/>
                    </a:solidFill>
                  </a:defRPr>
                </a:lvl1pPr>
              </a:lstStyle>
              <a:p>
                <a:pPr/>
                <a:r>
                  <a:t>What is           ?</a:t>
                </a:r>
              </a:p>
            </p:txBody>
          </p:sp>
          <p:pic>
            <p:nvPicPr>
              <p:cNvPr id="150" name="Image" descr="Image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rcRect l="36099" t="0" r="0" b="0"/>
              <a:stretch>
                <a:fillRect/>
              </a:stretch>
            </p:blipFill>
            <p:spPr>
              <a:xfrm>
                <a:off x="3452294" y="139898"/>
                <a:ext cx="1693779" cy="583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5" name="Group"/>
          <p:cNvGrpSpPr/>
          <p:nvPr/>
        </p:nvGrpSpPr>
        <p:grpSpPr>
          <a:xfrm>
            <a:off x="9072730" y="7923504"/>
            <a:ext cx="6393690" cy="1625601"/>
            <a:chOff x="0" y="0"/>
            <a:chExt cx="6393688" cy="1625600"/>
          </a:xfrm>
        </p:grpSpPr>
        <p:sp>
          <p:nvSpPr>
            <p:cNvPr id="153" name="Minimize the loss with respect to"/>
            <p:cNvSpPr txBox="1"/>
            <p:nvPr/>
          </p:nvSpPr>
          <p:spPr>
            <a:xfrm>
              <a:off x="0" y="0"/>
              <a:ext cx="6393689" cy="162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Minimize the loss with respect to </a:t>
              </a:r>
            </a:p>
          </p:txBody>
        </p:sp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3120938" y="965062"/>
              <a:ext cx="342901" cy="4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" name="Group"/>
          <p:cNvGrpSpPr/>
          <p:nvPr/>
        </p:nvGrpSpPr>
        <p:grpSpPr>
          <a:xfrm>
            <a:off x="9072730" y="9729399"/>
            <a:ext cx="6729505" cy="863601"/>
            <a:chOff x="0" y="0"/>
            <a:chExt cx="6729503" cy="863600"/>
          </a:xfrm>
        </p:grpSpPr>
        <p:sp>
          <p:nvSpPr>
            <p:cNvPr id="156" name="Boundary at"/>
            <p:cNvSpPr txBox="1"/>
            <p:nvPr/>
          </p:nvSpPr>
          <p:spPr>
            <a:xfrm>
              <a:off x="0" y="-1"/>
              <a:ext cx="376110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Boundary at </a:t>
              </a:r>
            </a:p>
          </p:txBody>
        </p:sp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770403" y="107950"/>
              <a:ext cx="2959101" cy="64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0" name="Group"/>
          <p:cNvGrpSpPr/>
          <p:nvPr/>
        </p:nvGrpSpPr>
        <p:grpSpPr>
          <a:xfrm>
            <a:off x="532099" y="7157622"/>
            <a:ext cx="7879519" cy="5777351"/>
            <a:chOff x="-38099" y="-38099"/>
            <a:chExt cx="7879518" cy="5777350"/>
          </a:xfrm>
        </p:grpSpPr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56759" y="317500"/>
              <a:ext cx="728980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5" name="Group"/>
            <p:cNvGrpSpPr/>
            <p:nvPr/>
          </p:nvGrpSpPr>
          <p:grpSpPr>
            <a:xfrm>
              <a:off x="1940030" y="1431331"/>
              <a:ext cx="3923258" cy="3910057"/>
              <a:chOff x="0" y="0"/>
              <a:chExt cx="3923256" cy="3910055"/>
            </a:xfrm>
          </p:grpSpPr>
          <p:grpSp>
            <p:nvGrpSpPr>
              <p:cNvPr id="174" name="Group"/>
              <p:cNvGrpSpPr/>
              <p:nvPr/>
            </p:nvGrpSpPr>
            <p:grpSpPr>
              <a:xfrm>
                <a:off x="0" y="0"/>
                <a:ext cx="1020463" cy="3910056"/>
                <a:chOff x="0" y="0"/>
                <a:chExt cx="1020462" cy="3910055"/>
              </a:xfrm>
            </p:grpSpPr>
            <p:grpSp>
              <p:nvGrpSpPr>
                <p:cNvPr id="168" name="Group"/>
                <p:cNvGrpSpPr/>
                <p:nvPr/>
              </p:nvGrpSpPr>
              <p:grpSpPr>
                <a:xfrm>
                  <a:off x="0" y="1304073"/>
                  <a:ext cx="1020463" cy="2605983"/>
                  <a:chOff x="0" y="0"/>
                  <a:chExt cx="1020462" cy="2605982"/>
                </a:xfrm>
              </p:grpSpPr>
              <p:sp>
                <p:nvSpPr>
                  <p:cNvPr id="160" name="Rectangle"/>
                  <p:cNvSpPr/>
                  <p:nvPr/>
                </p:nvSpPr>
                <p:spPr>
                  <a:xfrm>
                    <a:off x="0" y="0"/>
                    <a:ext cx="1020463" cy="2605983"/>
                  </a:xfrm>
                  <a:prstGeom prst="rect">
                    <a:avLst/>
                  </a:prstGeom>
                  <a:solidFill>
                    <a:srgbClr val="185844">
                      <a:alpha val="25355"/>
                    </a:srgbClr>
                  </a:solidFill>
                  <a:ln w="25400" cap="flat">
                    <a:solidFill>
                      <a:srgbClr val="185844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grpSp>
                <p:nvGrpSpPr>
                  <p:cNvPr id="167" name="Group"/>
                  <p:cNvGrpSpPr/>
                  <p:nvPr/>
                </p:nvGrpSpPr>
                <p:grpSpPr>
                  <a:xfrm>
                    <a:off x="125667" y="246019"/>
                    <a:ext cx="769129" cy="2113944"/>
                    <a:chOff x="0" y="0"/>
                    <a:chExt cx="769127" cy="2113943"/>
                  </a:xfrm>
                </p:grpSpPr>
                <p:grpSp>
                  <p:nvGrpSpPr>
                    <p:cNvPr id="163" name="Group"/>
                    <p:cNvGrpSpPr/>
                    <p:nvPr/>
                  </p:nvGrpSpPr>
                  <p:grpSpPr>
                    <a:xfrm>
                      <a:off x="0" y="1344816"/>
                      <a:ext cx="769128" cy="769128"/>
                      <a:chOff x="0" y="0"/>
                      <a:chExt cx="769127" cy="769127"/>
                    </a:xfrm>
                  </p:grpSpPr>
                  <p:sp>
                    <p:nvSpPr>
                      <p:cNvPr id="161" name="Circle"/>
                      <p:cNvSpPr/>
                      <p:nvPr/>
                    </p:nvSpPr>
                    <p:spPr>
                      <a:xfrm>
                        <a:off x="0" y="0"/>
                        <a:ext cx="769128" cy="769128"/>
                      </a:xfrm>
                      <a:prstGeom prst="ellipse">
                        <a:avLst/>
                      </a:prstGeom>
                      <a:solidFill>
                        <a:srgbClr val="FFE42C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</a:p>
                    </p:txBody>
                  </p:sp>
                  <p:pic>
                    <p:nvPicPr>
                      <p:cNvPr id="162" name="Image" descr="Image"/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/>
                      </a:blip>
                      <a:stretch>
                        <a:fillRect/>
                      </a:stretch>
                    </p:blipFill>
                    <p:spPr>
                      <a:xfrm>
                        <a:off x="168663" y="244863"/>
                        <a:ext cx="431801" cy="279401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grpSp>
                  <p:nvGrpSpPr>
                    <p:cNvPr id="166" name="Group"/>
                    <p:cNvGrpSpPr/>
                    <p:nvPr/>
                  </p:nvGrpSpPr>
                  <p:grpSpPr>
                    <a:xfrm>
                      <a:off x="0" y="0"/>
                      <a:ext cx="769128" cy="769128"/>
                      <a:chOff x="0" y="0"/>
                      <a:chExt cx="769127" cy="769127"/>
                    </a:xfrm>
                  </p:grpSpPr>
                  <p:sp>
                    <p:nvSpPr>
                      <p:cNvPr id="164" name="Circle"/>
                      <p:cNvSpPr/>
                      <p:nvPr/>
                    </p:nvSpPr>
                    <p:spPr>
                      <a:xfrm>
                        <a:off x="0" y="0"/>
                        <a:ext cx="769128" cy="769128"/>
                      </a:xfrm>
                      <a:prstGeom prst="ellipse">
                        <a:avLst/>
                      </a:prstGeom>
                      <a:solidFill>
                        <a:srgbClr val="FFE42C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50800" tIns="50800" rIns="50800" bIns="50800" numCol="1" anchor="ctr">
                        <a:noAutofit/>
                      </a:bodyPr>
                      <a:lstStyle/>
                      <a:p>
                        <a:pPr>
                          <a:defRPr sz="3200">
                            <a:solidFill>
                              <a:srgbClr val="FFFFFF"/>
                            </a:solidFill>
                          </a:defRPr>
                        </a:pPr>
                      </a:p>
                    </p:txBody>
                  </p:sp>
                  <p:pic>
                    <p:nvPicPr>
                      <p:cNvPr id="165" name="Image" descr="Image"/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extLst/>
                      </a:blip>
                      <a:srcRect l="0" t="0" r="0" b="0"/>
                      <a:stretch>
                        <a:fillRect/>
                      </a:stretch>
                    </p:blipFill>
                    <p:spPr>
                      <a:xfrm>
                        <a:off x="175013" y="244863"/>
                        <a:ext cx="419101" cy="279401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</p:grpSp>
            </p:grpSp>
            <p:grpSp>
              <p:nvGrpSpPr>
                <p:cNvPr id="173" name="Group"/>
                <p:cNvGrpSpPr/>
                <p:nvPr/>
              </p:nvGrpSpPr>
              <p:grpSpPr>
                <a:xfrm>
                  <a:off x="0" y="0"/>
                  <a:ext cx="1020463" cy="1053605"/>
                  <a:chOff x="0" y="0"/>
                  <a:chExt cx="1020462" cy="1053604"/>
                </a:xfrm>
              </p:grpSpPr>
              <p:sp>
                <p:nvSpPr>
                  <p:cNvPr id="169" name="Rectangle"/>
                  <p:cNvSpPr/>
                  <p:nvPr/>
                </p:nvSpPr>
                <p:spPr>
                  <a:xfrm>
                    <a:off x="0" y="0"/>
                    <a:ext cx="1020463" cy="1053605"/>
                  </a:xfrm>
                  <a:prstGeom prst="rect">
                    <a:avLst/>
                  </a:prstGeom>
                  <a:solidFill>
                    <a:srgbClr val="185844">
                      <a:alpha val="25355"/>
                    </a:srgbClr>
                  </a:solidFill>
                  <a:ln w="25400" cap="flat">
                    <a:solidFill>
                      <a:srgbClr val="185844"/>
                    </a:solidFill>
                    <a:prstDash val="solid"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200"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grpSp>
                <p:nvGrpSpPr>
                  <p:cNvPr id="172" name="Group"/>
                  <p:cNvGrpSpPr/>
                  <p:nvPr/>
                </p:nvGrpSpPr>
                <p:grpSpPr>
                  <a:xfrm>
                    <a:off x="125667" y="142238"/>
                    <a:ext cx="769129" cy="769128"/>
                    <a:chOff x="0" y="0"/>
                    <a:chExt cx="769127" cy="769127"/>
                  </a:xfrm>
                </p:grpSpPr>
                <p:sp>
                  <p:nvSpPr>
                    <p:cNvPr id="170" name="Group"/>
                    <p:cNvSpPr/>
                    <p:nvPr/>
                  </p:nvSpPr>
                  <p:spPr>
                    <a:xfrm>
                      <a:off x="0" y="0"/>
                      <a:ext cx="769128" cy="769128"/>
                    </a:xfrm>
                    <a:prstGeom prst="ellipse">
                      <a:avLst/>
                    </a:prstGeom>
                    <a:solidFill>
                      <a:srgbClr val="FFE42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200">
                          <a:solidFill>
                            <a:srgbClr val="FFFFFF"/>
                          </a:solidFill>
                        </a:defRPr>
                      </a:pPr>
                    </a:p>
                  </p:txBody>
                </p:sp>
                <p:pic>
                  <p:nvPicPr>
                    <p:cNvPr id="171" name="Image" descr="Image"/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08364" y="225813"/>
                      <a:ext cx="152401" cy="31750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</p:grpSp>
          <p:pic>
            <p:nvPicPr>
              <p:cNvPr id="175" name="Image" descr="Image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92297" t="0" r="0" b="0"/>
              <a:stretch>
                <a:fillRect/>
              </a:stretch>
            </p:blipFill>
            <p:spPr>
              <a:xfrm>
                <a:off x="1433251" y="2775090"/>
                <a:ext cx="561483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6" name="Image" descr="Image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36083" t="0" r="55190" b="0"/>
              <a:stretch>
                <a:fillRect/>
              </a:stretch>
            </p:blipFill>
            <p:spPr>
              <a:xfrm>
                <a:off x="1395945" y="269450"/>
                <a:ext cx="636105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Image" descr="Image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63807" t="0" r="27509" b="0"/>
              <a:stretch>
                <a:fillRect/>
              </a:stretch>
            </p:blipFill>
            <p:spPr>
              <a:xfrm>
                <a:off x="1397532" y="1245614"/>
                <a:ext cx="632954" cy="635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1" name="Group"/>
              <p:cNvGrpSpPr/>
              <p:nvPr/>
            </p:nvGrpSpPr>
            <p:grpSpPr>
              <a:xfrm>
                <a:off x="2902794" y="1390121"/>
                <a:ext cx="1020463" cy="1053605"/>
                <a:chOff x="0" y="0"/>
                <a:chExt cx="1020462" cy="1053604"/>
              </a:xfrm>
            </p:grpSpPr>
            <p:sp>
              <p:nvSpPr>
                <p:cNvPr id="178" name="Rectangle"/>
                <p:cNvSpPr/>
                <p:nvPr/>
              </p:nvSpPr>
              <p:spPr>
                <a:xfrm>
                  <a:off x="0" y="0"/>
                  <a:ext cx="1020463" cy="1053605"/>
                </a:xfrm>
                <a:prstGeom prst="rect">
                  <a:avLst/>
                </a:prstGeom>
                <a:solidFill>
                  <a:srgbClr val="185844">
                    <a:alpha val="25355"/>
                  </a:srgbClr>
                </a:solidFill>
                <a:ln w="25400" cap="flat">
                  <a:solidFill>
                    <a:srgbClr val="185844"/>
                  </a:solidFill>
                  <a:prstDash val="solid"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79" name="Group"/>
                <p:cNvSpPr/>
                <p:nvPr/>
              </p:nvSpPr>
              <p:spPr>
                <a:xfrm>
                  <a:off x="125668" y="159524"/>
                  <a:ext cx="769128" cy="769128"/>
                </a:xfrm>
                <a:prstGeom prst="ellipse">
                  <a:avLst/>
                </a:prstGeom>
                <a:solidFill>
                  <a:srgbClr val="FFE42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180" name="Image" descr="Image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0" t="0" r="94730" b="0"/>
                <a:stretch>
                  <a:fillRect/>
                </a:stretch>
              </p:blipFill>
              <p:spPr>
                <a:xfrm>
                  <a:off x="318143" y="159524"/>
                  <a:ext cx="384166" cy="6350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182" name="Line"/>
              <p:cNvSpPr/>
              <p:nvPr/>
            </p:nvSpPr>
            <p:spPr>
              <a:xfrm flipV="1">
                <a:off x="1021779" y="1930503"/>
                <a:ext cx="1880323" cy="1304364"/>
              </a:xfrm>
              <a:prstGeom prst="line">
                <a:avLst/>
              </a:prstGeom>
              <a:noFill/>
              <a:ln w="50800" cap="flat">
                <a:solidFill>
                  <a:srgbClr val="18584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1016024" y="1923591"/>
                <a:ext cx="1872337" cy="9071"/>
              </a:xfrm>
              <a:prstGeom prst="line">
                <a:avLst/>
              </a:prstGeom>
              <a:noFill/>
              <a:ln w="50800" cap="flat">
                <a:solidFill>
                  <a:srgbClr val="18584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184" name="Line"/>
              <p:cNvSpPr/>
              <p:nvPr/>
            </p:nvSpPr>
            <p:spPr>
              <a:xfrm>
                <a:off x="1025772" y="499289"/>
                <a:ext cx="1885772" cy="1464069"/>
              </a:xfrm>
              <a:prstGeom prst="line">
                <a:avLst/>
              </a:prstGeom>
              <a:noFill/>
              <a:ln w="50800" cap="flat">
                <a:solidFill>
                  <a:srgbClr val="18584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pic>
          <p:nvPicPr>
            <p:cNvPr id="186" name="Rectangle" descr="Rectangle"/>
            <p:cNvPicPr>
              <a:picLocks noChangeAspect="0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-38100" y="-38100"/>
              <a:ext cx="7879519" cy="5777351"/>
            </a:xfrm>
            <a:prstGeom prst="rect">
              <a:avLst/>
            </a:prstGeom>
            <a:effectLst/>
          </p:spPr>
        </p:pic>
        <p:pic>
          <p:nvPicPr>
            <p:cNvPr id="188" name="Line" descr="Line"/>
            <p:cNvPicPr>
              <a:picLocks noChangeAspect="0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379640" y="1141115"/>
              <a:ext cx="6831105" cy="101601"/>
            </a:xfrm>
            <a:prstGeom prst="rect">
              <a:avLst/>
            </a:prstGeom>
            <a:effectLst/>
          </p:spPr>
        </p:pic>
      </p:grpSp>
      <p:grpSp>
        <p:nvGrpSpPr>
          <p:cNvPr id="196" name="Group"/>
          <p:cNvGrpSpPr/>
          <p:nvPr/>
        </p:nvGrpSpPr>
        <p:grpSpPr>
          <a:xfrm>
            <a:off x="18239769" y="6286758"/>
            <a:ext cx="5944202" cy="1745713"/>
            <a:chOff x="-160784" y="-24883"/>
            <a:chExt cx="5944200" cy="1745711"/>
          </a:xfrm>
        </p:grpSpPr>
        <p:pic>
          <p:nvPicPr>
            <p:cNvPr id="191" name="Rectangle" descr="Rectangle"/>
            <p:cNvPicPr>
              <a:picLocks noChangeAspect="0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-160785" y="-24884"/>
              <a:ext cx="5682071" cy="939285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grpSp>
          <p:nvGrpSpPr>
            <p:cNvPr id="194" name="Group"/>
            <p:cNvGrpSpPr/>
            <p:nvPr/>
          </p:nvGrpSpPr>
          <p:grpSpPr>
            <a:xfrm>
              <a:off x="-77844" y="12958"/>
              <a:ext cx="5516189" cy="863601"/>
              <a:chOff x="-14221" y="0"/>
              <a:chExt cx="5516187" cy="863600"/>
            </a:xfrm>
          </p:grpSpPr>
          <p:sp>
            <p:nvSpPr>
              <p:cNvPr id="192" name="Large + values of"/>
              <p:cNvSpPr txBox="1"/>
              <p:nvPr/>
            </p:nvSpPr>
            <p:spPr>
              <a:xfrm>
                <a:off x="-14222" y="-1"/>
                <a:ext cx="5167816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l">
                  <a:defRPr>
                    <a:solidFill>
                      <a:srgbClr val="185844"/>
                    </a:solidFill>
                  </a:defRPr>
                </a:lvl1pPr>
              </a:lstStyle>
              <a:p>
                <a:pPr/>
                <a:r>
                  <a:t>Large + values of</a:t>
                </a:r>
              </a:p>
            </p:txBody>
          </p:sp>
          <p:pic>
            <p:nvPicPr>
              <p:cNvPr id="193" name="Image" descr="Image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rcRect l="0" t="0" r="94730" b="0"/>
              <a:stretch>
                <a:fillRect/>
              </a:stretch>
            </p:blipFill>
            <p:spPr>
              <a:xfrm>
                <a:off x="5117800" y="114300"/>
                <a:ext cx="384166" cy="635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06" name="Connection Line" descr="Connection Line"/>
            <p:cNvPicPr>
              <a:picLocks noChangeAspect="0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5001503" y="433377"/>
              <a:ext cx="781913" cy="1287452"/>
            </a:xfrm>
            <a:prstGeom prst="rect">
              <a:avLst/>
            </a:prstGeom>
            <a:effectLst/>
          </p:spPr>
        </p:pic>
      </p:grpSp>
      <p:grpSp>
        <p:nvGrpSpPr>
          <p:cNvPr id="205" name="Group"/>
          <p:cNvGrpSpPr/>
          <p:nvPr/>
        </p:nvGrpSpPr>
        <p:grpSpPr>
          <a:xfrm>
            <a:off x="9778058" y="12217084"/>
            <a:ext cx="8646662" cy="908098"/>
            <a:chOff x="-38099" y="-26371"/>
            <a:chExt cx="8646660" cy="908097"/>
          </a:xfrm>
        </p:grpSpPr>
        <p:grpSp>
          <p:nvGrpSpPr>
            <p:cNvPr id="203" name="Group"/>
            <p:cNvGrpSpPr/>
            <p:nvPr/>
          </p:nvGrpSpPr>
          <p:grpSpPr>
            <a:xfrm>
              <a:off x="-38100" y="-18127"/>
              <a:ext cx="5372942" cy="899854"/>
              <a:chOff x="-38099" y="-18126"/>
              <a:chExt cx="5372941" cy="899852"/>
            </a:xfrm>
          </p:grpSpPr>
          <p:grpSp>
            <p:nvGrpSpPr>
              <p:cNvPr id="199" name="Rectangle"/>
              <p:cNvGrpSpPr/>
              <p:nvPr/>
            </p:nvGrpSpPr>
            <p:grpSpPr>
              <a:xfrm>
                <a:off x="-38100" y="-18127"/>
                <a:ext cx="5372942" cy="899854"/>
                <a:chOff x="0" y="0"/>
                <a:chExt cx="5372941" cy="899852"/>
              </a:xfrm>
            </p:grpSpPr>
            <p:sp>
              <p:nvSpPr>
                <p:cNvPr id="198" name="Rectangle"/>
                <p:cNvSpPr/>
                <p:nvPr/>
              </p:nvSpPr>
              <p:spPr>
                <a:xfrm>
                  <a:off x="38100" y="38100"/>
                  <a:ext cx="5296742" cy="823653"/>
                </a:xfrm>
                <a:prstGeom prst="rect">
                  <a:avLst/>
                </a:prstGeom>
                <a:solidFill>
                  <a:srgbClr val="FF2A06">
                    <a:alpha val="50000"/>
                  </a:srgbClr>
                </a:solidFill>
                <a:ln>
                  <a:noFill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</a:defRPr>
                  </a:pPr>
                </a:p>
              </p:txBody>
            </p:sp>
            <p:pic>
              <p:nvPicPr>
                <p:cNvPr id="197" name="Rectangle" descr="Rectangle"/>
                <p:cNvPicPr>
                  <a:picLocks noChangeAspect="0"/>
                </p:cNvPicPr>
                <p:nvPr/>
              </p:nvPicPr>
              <p:blipFill>
                <a:blip r:embed="rId22">
                  <a:extLst/>
                </a:blip>
                <a:stretch>
                  <a:fillRect/>
                </a:stretch>
              </p:blipFill>
              <p:spPr>
                <a:xfrm>
                  <a:off x="0" y="-1"/>
                  <a:ext cx="5372942" cy="899854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202" name="Group"/>
              <p:cNvGrpSpPr/>
              <p:nvPr/>
            </p:nvGrpSpPr>
            <p:grpSpPr>
              <a:xfrm>
                <a:off x="9518" y="0"/>
                <a:ext cx="5258493" cy="863600"/>
                <a:chOff x="0" y="0"/>
                <a:chExt cx="5258492" cy="863600"/>
              </a:xfrm>
            </p:grpSpPr>
            <p:sp>
              <p:nvSpPr>
                <p:cNvPr id="200" name="Large - values of"/>
                <p:cNvSpPr txBox="1"/>
                <p:nvPr/>
              </p:nvSpPr>
              <p:spPr>
                <a:xfrm>
                  <a:off x="0" y="-1"/>
                  <a:ext cx="4878705" cy="863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l">
                    <a:defRPr>
                      <a:solidFill>
                        <a:srgbClr val="185844"/>
                      </a:solidFill>
                    </a:defRPr>
                  </a:lvl1pPr>
                </a:lstStyle>
                <a:p>
                  <a:pPr/>
                  <a:r>
                    <a:t>Large - values of</a:t>
                  </a:r>
                </a:p>
              </p:txBody>
            </p:sp>
            <p:pic>
              <p:nvPicPr>
                <p:cNvPr id="201" name="Image" descr="Image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rcRect l="0" t="0" r="94730" b="0"/>
                <a:stretch>
                  <a:fillRect/>
                </a:stretch>
              </p:blipFill>
              <p:spPr>
                <a:xfrm>
                  <a:off x="4874327" y="114300"/>
                  <a:ext cx="384166" cy="635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08" name="Connection Line" descr="Connection Line"/>
            <p:cNvPicPr>
              <a:picLocks noChangeAspect="0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5240932" y="-26372"/>
              <a:ext cx="3367629" cy="88356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mediacall" nodeType="clickEffect" presetSubtype="0" presetID="1" grpId="10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0000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9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  <p:bldLst>
      <p:bldP build="whole" bldLvl="1" animBg="1" rev="0" advAuto="0" spid="190" grpId="3"/>
      <p:bldP build="whole" bldLvl="1" animBg="1" rev="0" advAuto="0" spid="136" grpId="8"/>
      <p:bldP build="whole" bldLvl="1" animBg="1" rev="0" advAuto="0" spid="136" grpId="2"/>
      <p:bldP build="whole" bldLvl="1" animBg="1" rev="0" advAuto="0" spid="205" grpId="7"/>
      <p:bldP build="whole" bldLvl="1" animBg="1" rev="0" advAuto="0" spid="152" grpId="1"/>
      <p:bldP build="whole" bldLvl="1" animBg="1" rev="0" advAuto="0" spid="135" grpId="9"/>
      <p:bldP build="whole" bldLvl="1" animBg="1" rev="0" advAuto="0" spid="196" grpId="6"/>
      <p:bldP build="whole" bldLvl="1" animBg="1" rev="0" advAuto="0" spid="155" grpId="4"/>
      <p:bldP build="whole" bldLvl="1" animBg="1" rev="0" advAuto="0" spid="158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CircularData_Linear.mp4" descr="CircularData_Linea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498716" y="4688814"/>
            <a:ext cx="9233969" cy="791483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Logistic Regression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pic>
        <p:nvPicPr>
          <p:cNvPr id="214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sp>
        <p:nvSpPr>
          <p:cNvPr id="216" name="What if there is a shape in the data?"/>
          <p:cNvSpPr txBox="1"/>
          <p:nvPr/>
        </p:nvSpPr>
        <p:spPr>
          <a:xfrm>
            <a:off x="981725" y="2636679"/>
            <a:ext cx="102679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85844"/>
                </a:solidFill>
              </a:defRPr>
            </a:lvl1pPr>
          </a:lstStyle>
          <a:p>
            <a:pPr/>
            <a:r>
              <a:t>What if there is a shape in the data?</a:t>
            </a:r>
          </a:p>
        </p:txBody>
      </p:sp>
      <p:pic>
        <p:nvPicPr>
          <p:cNvPr id="217" name="2DCircle.pdf" descr="2DCircl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9724" y="4220923"/>
            <a:ext cx="8671953" cy="838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237460" y="2636679"/>
            <a:ext cx="9575801" cy="16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CircularData_Quads.mp4" descr="CircularData_Quads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4420547" y="4688814"/>
            <a:ext cx="9233969" cy="791483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Rectangle"/>
          <p:cNvSpPr/>
          <p:nvPr/>
        </p:nvSpPr>
        <p:spPr>
          <a:xfrm>
            <a:off x="13628037" y="4715461"/>
            <a:ext cx="9801248" cy="75394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59772" y="3662244"/>
            <a:ext cx="7289801" cy="63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1" grpId="5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00000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  <p:video fullScrn="0">
              <p:cMediaNode mute="0" showWhenStopped="1" numSld="1" vol="100000">
                <p:cTn id="23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video>
          </p:childTnLst>
        </p:cTn>
      </p:par>
    </p:tnLst>
    <p:bldLst>
      <p:bldP build="whole" bldLvl="1" animBg="1" rev="0" advAuto="0" spid="217" grpId="1"/>
      <p:bldP build="whole" bldLvl="1" animBg="1" rev="0" advAuto="0" spid="220" grpId="3"/>
      <p:bldP build="whole" bldLvl="1" animBg="1" rev="0" advAuto="0" spid="218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/>
          <p:nvPr>
            <p:ph type="sldNum" sz="quarter" idx="2"/>
          </p:nvPr>
        </p:nvSpPr>
        <p:spPr>
          <a:xfrm>
            <a:off x="23943665" y="13281015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Regression Review"/>
          <p:cNvSpPr txBox="1"/>
          <p:nvPr/>
        </p:nvSpPr>
        <p:spPr>
          <a:xfrm>
            <a:off x="627229" y="276154"/>
            <a:ext cx="23129542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400">
                <a:solidFill>
                  <a:srgbClr val="185844"/>
                </a:solidFill>
              </a:defRPr>
            </a:lvl1pPr>
          </a:lstStyle>
          <a:p>
            <a:pPr/>
            <a:r>
              <a:t>Regression Review</a:t>
            </a:r>
          </a:p>
        </p:txBody>
      </p:sp>
      <p:pic>
        <p:nvPicPr>
          <p:cNvPr id="225" name="Line" descr="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246" y="1904605"/>
            <a:ext cx="23291508" cy="101601"/>
          </a:xfrm>
          <a:prstGeom prst="rect">
            <a:avLst/>
          </a:prstGeom>
        </p:spPr>
      </p:pic>
      <p:grpSp>
        <p:nvGrpSpPr>
          <p:cNvPr id="229" name="Can use nearly the same process for fitting a curve (predicting a number) or classification…"/>
          <p:cNvGrpSpPr/>
          <p:nvPr/>
        </p:nvGrpSpPr>
        <p:grpSpPr>
          <a:xfrm>
            <a:off x="4985354" y="2901305"/>
            <a:ext cx="15566876" cy="5829301"/>
            <a:chOff x="0" y="0"/>
            <a:chExt cx="15566874" cy="5829300"/>
          </a:xfrm>
        </p:grpSpPr>
        <p:sp>
          <p:nvSpPr>
            <p:cNvPr id="228" name="Can use nearly the same process for fitting a curve (predicting a number) or classification…"/>
            <p:cNvSpPr txBox="1"/>
            <p:nvPr/>
          </p:nvSpPr>
          <p:spPr>
            <a:xfrm>
              <a:off x="50800" y="50800"/>
              <a:ext cx="15465275" cy="5727700"/>
            </a:xfrm>
            <a:prstGeom prst="rect">
              <a:avLst/>
            </a:prstGeom>
            <a:solidFill>
              <a:srgbClr val="185844">
                <a:alpha val="25355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marL="854807" indent="-854807" algn="l">
                <a:spcBef>
                  <a:spcPts val="500"/>
                </a:spcBef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Can use nearly the same process for fitting a curve (predicting a number) or classification</a:t>
              </a:r>
            </a:p>
            <a:p>
              <a:pPr marL="854807" indent="-854807" algn="l">
                <a:spcBef>
                  <a:spcPts val="500"/>
                </a:spcBef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Minimize a defined cost function</a:t>
              </a:r>
            </a:p>
            <a:p>
              <a:pPr marL="854807" indent="-854807" algn="l">
                <a:spcBef>
                  <a:spcPts val="500"/>
                </a:spcBef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Easy to add parameters if shape is unknown — worry about over-fitting</a:t>
              </a:r>
            </a:p>
            <a:p>
              <a:pPr marL="854807" indent="-854807" algn="l">
                <a:spcBef>
                  <a:spcPts val="500"/>
                </a:spcBef>
                <a:buSzPct val="100000"/>
                <a:buAutoNum type="arabicPeriod" startAt="1"/>
                <a:defRPr>
                  <a:solidFill>
                    <a:srgbClr val="185844"/>
                  </a:solidFill>
                </a:defRPr>
              </a:pPr>
              <a:r>
                <a:t>If many inputs and complicated shapes, number of parameters necessary grows very quickly</a:t>
              </a:r>
            </a:p>
          </p:txBody>
        </p:sp>
        <p:pic>
          <p:nvPicPr>
            <p:cNvPr id="227" name="Can use nearly the same process for fitting a curve (predicting a number) or classification…" descr="Can use nearly the same process for fitting a curve (predicting a number) or classification…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5566876" cy="5829302"/>
            </a:xfrm>
            <a:prstGeom prst="rect">
              <a:avLst/>
            </a:prstGeom>
            <a:effectLst/>
          </p:spPr>
        </p:pic>
      </p:grpSp>
      <p:grpSp>
        <p:nvGrpSpPr>
          <p:cNvPr id="232" name="Why use more complicated algorithms?"/>
          <p:cNvGrpSpPr/>
          <p:nvPr/>
        </p:nvGrpSpPr>
        <p:grpSpPr>
          <a:xfrm>
            <a:off x="6428422" y="9869856"/>
            <a:ext cx="11527156" cy="1066801"/>
            <a:chOff x="0" y="0"/>
            <a:chExt cx="11527155" cy="1066800"/>
          </a:xfrm>
        </p:grpSpPr>
        <p:sp>
          <p:nvSpPr>
            <p:cNvPr id="231" name="Why use more complicated algorithms?"/>
            <p:cNvSpPr txBox="1"/>
            <p:nvPr/>
          </p:nvSpPr>
          <p:spPr>
            <a:xfrm>
              <a:off x="50799" y="50800"/>
              <a:ext cx="11425557" cy="965200"/>
            </a:xfrm>
            <a:prstGeom prst="rect">
              <a:avLst/>
            </a:prstGeom>
            <a:solidFill>
              <a:srgbClr val="FF2A06">
                <a:alpha val="50000"/>
              </a:srgb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85844"/>
                  </a:solidFill>
                </a:defRPr>
              </a:lvl1pPr>
            </a:lstStyle>
            <a:p>
              <a:pPr/>
              <a:r>
                <a:t>Why use more complicated algorithms?</a:t>
              </a:r>
            </a:p>
          </p:txBody>
        </p:sp>
        <p:pic>
          <p:nvPicPr>
            <p:cNvPr id="230" name="Why use more complicated algorithms?" descr="Why use more complicated algorithms?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11527157" cy="10668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